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9" r:id="rId3"/>
    <p:sldId id="264" r:id="rId4"/>
    <p:sldId id="270" r:id="rId5"/>
    <p:sldId id="273" r:id="rId6"/>
    <p:sldId id="263" r:id="rId7"/>
    <p:sldId id="274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AF6B8-46E0-61A7-0BED-833E2048C7E5}" v="208" dt="2024-05-01T13:36:15.743"/>
    <p1510:client id="{ABACFA18-A86A-F560-2406-C91E1469A7CE}" v="333" dt="2024-05-02T08:09:16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4699"/>
  </p:normalViewPr>
  <p:slideViewPr>
    <p:cSldViewPr snapToGrid="0">
      <p:cViewPr varScale="1">
        <p:scale>
          <a:sx n="81" d="100"/>
          <a:sy n="81" d="100"/>
        </p:scale>
        <p:origin x="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D61D52-63B2-455A-9711-141C982017C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DB3E2B-16C2-4F2F-8DED-B70877DA6B90}">
      <dgm:prSet/>
      <dgm:spPr/>
      <dgm:t>
        <a:bodyPr/>
        <a:lstStyle/>
        <a:p>
          <a:r>
            <a:rPr lang="en-US" dirty="0"/>
            <a:t>Can you think of happy events where fire might be </a:t>
          </a:r>
          <a:r>
            <a:rPr lang="en-US" dirty="0" err="1"/>
            <a:t>be</a:t>
          </a:r>
          <a:r>
            <a:rPr lang="en-US" dirty="0"/>
            <a:t> part of our celebrations?</a:t>
          </a:r>
        </a:p>
      </dgm:t>
    </dgm:pt>
    <dgm:pt modelId="{3CEDC021-809A-4062-9444-0F0A5F9D9380}" type="parTrans" cxnId="{15A3C7AE-F53C-4F8E-AAA8-C95C0011746A}">
      <dgm:prSet/>
      <dgm:spPr/>
      <dgm:t>
        <a:bodyPr/>
        <a:lstStyle/>
        <a:p>
          <a:endParaRPr lang="en-US"/>
        </a:p>
      </dgm:t>
    </dgm:pt>
    <dgm:pt modelId="{20B31B5F-6152-4795-BE3D-2317F20DAD5D}" type="sibTrans" cxnId="{15A3C7AE-F53C-4F8E-AAA8-C95C0011746A}">
      <dgm:prSet/>
      <dgm:spPr/>
      <dgm:t>
        <a:bodyPr/>
        <a:lstStyle/>
        <a:p>
          <a:endParaRPr lang="en-US"/>
        </a:p>
      </dgm:t>
    </dgm:pt>
    <dgm:pt modelId="{21BCE080-DA1B-4B0E-8EE1-807D7246C7E2}">
      <dgm:prSet/>
      <dgm:spPr/>
      <dgm:t>
        <a:bodyPr/>
        <a:lstStyle/>
        <a:p>
          <a:r>
            <a:rPr lang="en-US" dirty="0"/>
            <a:t>Remember fire can be dangerous so only adults should be </a:t>
          </a:r>
          <a:r>
            <a:rPr lang="en-US" dirty="0" err="1"/>
            <a:t>incharge</a:t>
          </a:r>
          <a:r>
            <a:rPr lang="en-US" dirty="0"/>
            <a:t> of lighting fires and fireworks etc.</a:t>
          </a:r>
        </a:p>
      </dgm:t>
    </dgm:pt>
    <dgm:pt modelId="{E591C83E-1AEC-4F02-BA69-4B3CE4C919CC}" type="parTrans" cxnId="{81633DC0-5E4B-434D-92A9-273D6AD76D32}">
      <dgm:prSet/>
      <dgm:spPr/>
      <dgm:t>
        <a:bodyPr/>
        <a:lstStyle/>
        <a:p>
          <a:endParaRPr lang="en-US"/>
        </a:p>
      </dgm:t>
    </dgm:pt>
    <dgm:pt modelId="{4AF83204-CC4F-4CF8-953E-44C669BFC756}" type="sibTrans" cxnId="{81633DC0-5E4B-434D-92A9-273D6AD76D32}">
      <dgm:prSet/>
      <dgm:spPr/>
      <dgm:t>
        <a:bodyPr/>
        <a:lstStyle/>
        <a:p>
          <a:endParaRPr lang="en-US"/>
        </a:p>
      </dgm:t>
    </dgm:pt>
    <dgm:pt modelId="{657C78BE-2A85-4FD2-92F0-0F68335B4A35}" type="pres">
      <dgm:prSet presAssocID="{15D61D52-63B2-455A-9711-141C982017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FC8D5E-BF87-45D5-AF30-632B274B048A}" type="pres">
      <dgm:prSet presAssocID="{A7DB3E2B-16C2-4F2F-8DED-B70877DA6B90}" presName="hierRoot1" presStyleCnt="0"/>
      <dgm:spPr/>
    </dgm:pt>
    <dgm:pt modelId="{30DC5376-5910-45A1-85BB-975D7940E7BF}" type="pres">
      <dgm:prSet presAssocID="{A7DB3E2B-16C2-4F2F-8DED-B70877DA6B90}" presName="composite" presStyleCnt="0"/>
      <dgm:spPr/>
    </dgm:pt>
    <dgm:pt modelId="{1B374945-83D4-472C-B76B-0F68181415A6}" type="pres">
      <dgm:prSet presAssocID="{A7DB3E2B-16C2-4F2F-8DED-B70877DA6B90}" presName="background" presStyleLbl="node0" presStyleIdx="0" presStyleCnt="2"/>
      <dgm:spPr/>
    </dgm:pt>
    <dgm:pt modelId="{6B75D265-B6E6-493D-87C1-3D91A2688AD0}" type="pres">
      <dgm:prSet presAssocID="{A7DB3E2B-16C2-4F2F-8DED-B70877DA6B90}" presName="text" presStyleLbl="fgAcc0" presStyleIdx="0" presStyleCnt="2">
        <dgm:presLayoutVars>
          <dgm:chPref val="3"/>
        </dgm:presLayoutVars>
      </dgm:prSet>
      <dgm:spPr/>
    </dgm:pt>
    <dgm:pt modelId="{864740E1-F97B-429C-928C-F999EA03D619}" type="pres">
      <dgm:prSet presAssocID="{A7DB3E2B-16C2-4F2F-8DED-B70877DA6B90}" presName="hierChild2" presStyleCnt="0"/>
      <dgm:spPr/>
    </dgm:pt>
    <dgm:pt modelId="{7327F895-2E51-43C7-81E8-4A10C48B830B}" type="pres">
      <dgm:prSet presAssocID="{21BCE080-DA1B-4B0E-8EE1-807D7246C7E2}" presName="hierRoot1" presStyleCnt="0"/>
      <dgm:spPr/>
    </dgm:pt>
    <dgm:pt modelId="{E42181BC-515C-4D28-B4BC-7268BC408CE0}" type="pres">
      <dgm:prSet presAssocID="{21BCE080-DA1B-4B0E-8EE1-807D7246C7E2}" presName="composite" presStyleCnt="0"/>
      <dgm:spPr/>
    </dgm:pt>
    <dgm:pt modelId="{1D50D8BE-A95D-41DE-B751-C85CC0B4DA2E}" type="pres">
      <dgm:prSet presAssocID="{21BCE080-DA1B-4B0E-8EE1-807D7246C7E2}" presName="background" presStyleLbl="node0" presStyleIdx="1" presStyleCnt="2"/>
      <dgm:spPr/>
    </dgm:pt>
    <dgm:pt modelId="{46D03662-5091-4AAE-9F6D-6082BADD8F7F}" type="pres">
      <dgm:prSet presAssocID="{21BCE080-DA1B-4B0E-8EE1-807D7246C7E2}" presName="text" presStyleLbl="fgAcc0" presStyleIdx="1" presStyleCnt="2">
        <dgm:presLayoutVars>
          <dgm:chPref val="3"/>
        </dgm:presLayoutVars>
      </dgm:prSet>
      <dgm:spPr/>
    </dgm:pt>
    <dgm:pt modelId="{35475461-3051-4540-BF4C-E0DD81FBBDD9}" type="pres">
      <dgm:prSet presAssocID="{21BCE080-DA1B-4B0E-8EE1-807D7246C7E2}" presName="hierChild2" presStyleCnt="0"/>
      <dgm:spPr/>
    </dgm:pt>
  </dgm:ptLst>
  <dgm:cxnLst>
    <dgm:cxn modelId="{2CAE90A4-4594-4A32-802A-673FBA645947}" type="presOf" srcId="{A7DB3E2B-16C2-4F2F-8DED-B70877DA6B90}" destId="{6B75D265-B6E6-493D-87C1-3D91A2688AD0}" srcOrd="0" destOrd="0" presId="urn:microsoft.com/office/officeart/2005/8/layout/hierarchy1"/>
    <dgm:cxn modelId="{15A3C7AE-F53C-4F8E-AAA8-C95C0011746A}" srcId="{15D61D52-63B2-455A-9711-141C982017C3}" destId="{A7DB3E2B-16C2-4F2F-8DED-B70877DA6B90}" srcOrd="0" destOrd="0" parTransId="{3CEDC021-809A-4062-9444-0F0A5F9D9380}" sibTransId="{20B31B5F-6152-4795-BE3D-2317F20DAD5D}"/>
    <dgm:cxn modelId="{81633DC0-5E4B-434D-92A9-273D6AD76D32}" srcId="{15D61D52-63B2-455A-9711-141C982017C3}" destId="{21BCE080-DA1B-4B0E-8EE1-807D7246C7E2}" srcOrd="1" destOrd="0" parTransId="{E591C83E-1AEC-4F02-BA69-4B3CE4C919CC}" sibTransId="{4AF83204-CC4F-4CF8-953E-44C669BFC756}"/>
    <dgm:cxn modelId="{8CA43EC4-4352-43EA-B97A-8C7E8F21D037}" type="presOf" srcId="{15D61D52-63B2-455A-9711-141C982017C3}" destId="{657C78BE-2A85-4FD2-92F0-0F68335B4A35}" srcOrd="0" destOrd="0" presId="urn:microsoft.com/office/officeart/2005/8/layout/hierarchy1"/>
    <dgm:cxn modelId="{EBEFC7E4-BAC1-4884-9AA7-89E8A1F85388}" type="presOf" srcId="{21BCE080-DA1B-4B0E-8EE1-807D7246C7E2}" destId="{46D03662-5091-4AAE-9F6D-6082BADD8F7F}" srcOrd="0" destOrd="0" presId="urn:microsoft.com/office/officeart/2005/8/layout/hierarchy1"/>
    <dgm:cxn modelId="{B6A6799D-E878-49C2-8B17-6F38E6D5A441}" type="presParOf" srcId="{657C78BE-2A85-4FD2-92F0-0F68335B4A35}" destId="{43FC8D5E-BF87-45D5-AF30-632B274B048A}" srcOrd="0" destOrd="0" presId="urn:microsoft.com/office/officeart/2005/8/layout/hierarchy1"/>
    <dgm:cxn modelId="{5A1F7348-CAE6-4270-8326-DBA4002D1338}" type="presParOf" srcId="{43FC8D5E-BF87-45D5-AF30-632B274B048A}" destId="{30DC5376-5910-45A1-85BB-975D7940E7BF}" srcOrd="0" destOrd="0" presId="urn:microsoft.com/office/officeart/2005/8/layout/hierarchy1"/>
    <dgm:cxn modelId="{83946089-1870-46A3-95CE-12458C978224}" type="presParOf" srcId="{30DC5376-5910-45A1-85BB-975D7940E7BF}" destId="{1B374945-83D4-472C-B76B-0F68181415A6}" srcOrd="0" destOrd="0" presId="urn:microsoft.com/office/officeart/2005/8/layout/hierarchy1"/>
    <dgm:cxn modelId="{057A6F69-3D1F-4CF1-A7E4-DB930691FF6B}" type="presParOf" srcId="{30DC5376-5910-45A1-85BB-975D7940E7BF}" destId="{6B75D265-B6E6-493D-87C1-3D91A2688AD0}" srcOrd="1" destOrd="0" presId="urn:microsoft.com/office/officeart/2005/8/layout/hierarchy1"/>
    <dgm:cxn modelId="{1EB1642A-195C-4014-ABF6-4D6AC4E06456}" type="presParOf" srcId="{43FC8D5E-BF87-45D5-AF30-632B274B048A}" destId="{864740E1-F97B-429C-928C-F999EA03D619}" srcOrd="1" destOrd="0" presId="urn:microsoft.com/office/officeart/2005/8/layout/hierarchy1"/>
    <dgm:cxn modelId="{1023F6A4-4036-40C2-9465-AAE415E0C08E}" type="presParOf" srcId="{657C78BE-2A85-4FD2-92F0-0F68335B4A35}" destId="{7327F895-2E51-43C7-81E8-4A10C48B830B}" srcOrd="1" destOrd="0" presId="urn:microsoft.com/office/officeart/2005/8/layout/hierarchy1"/>
    <dgm:cxn modelId="{C7CC42D0-F786-4FF5-96D6-7CCA0D1E163D}" type="presParOf" srcId="{7327F895-2E51-43C7-81E8-4A10C48B830B}" destId="{E42181BC-515C-4D28-B4BC-7268BC408CE0}" srcOrd="0" destOrd="0" presId="urn:microsoft.com/office/officeart/2005/8/layout/hierarchy1"/>
    <dgm:cxn modelId="{EC7A30C2-B3FC-4C31-8DF2-0EE17071E01C}" type="presParOf" srcId="{E42181BC-515C-4D28-B4BC-7268BC408CE0}" destId="{1D50D8BE-A95D-41DE-B751-C85CC0B4DA2E}" srcOrd="0" destOrd="0" presId="urn:microsoft.com/office/officeart/2005/8/layout/hierarchy1"/>
    <dgm:cxn modelId="{1E50A785-9347-4CBB-9F1A-F09BE272B757}" type="presParOf" srcId="{E42181BC-515C-4D28-B4BC-7268BC408CE0}" destId="{46D03662-5091-4AAE-9F6D-6082BADD8F7F}" srcOrd="1" destOrd="0" presId="urn:microsoft.com/office/officeart/2005/8/layout/hierarchy1"/>
    <dgm:cxn modelId="{CAF9746B-D330-43F3-8E26-2BAC8DFA9F91}" type="presParOf" srcId="{7327F895-2E51-43C7-81E8-4A10C48B830B}" destId="{35475461-3051-4540-BF4C-E0DD81FBBD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74945-83D4-472C-B76B-0F68181415A6}">
      <dsp:nvSpPr>
        <dsp:cNvPr id="0" name=""/>
        <dsp:cNvSpPr/>
      </dsp:nvSpPr>
      <dsp:spPr>
        <a:xfrm>
          <a:off x="1006" y="547345"/>
          <a:ext cx="3533779" cy="2243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5D265-B6E6-493D-87C1-3D91A2688AD0}">
      <dsp:nvSpPr>
        <dsp:cNvPr id="0" name=""/>
        <dsp:cNvSpPr/>
      </dsp:nvSpPr>
      <dsp:spPr>
        <a:xfrm>
          <a:off x="393648" y="920355"/>
          <a:ext cx="3533779" cy="224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you think of happy events where fire might be </a:t>
          </a:r>
          <a:r>
            <a:rPr lang="en-US" sz="2400" kern="1200" dirty="0" err="1"/>
            <a:t>be</a:t>
          </a:r>
          <a:r>
            <a:rPr lang="en-US" sz="2400" kern="1200" dirty="0"/>
            <a:t> part of our celebrations?</a:t>
          </a:r>
        </a:p>
      </dsp:txBody>
      <dsp:txXfrm>
        <a:off x="459371" y="986078"/>
        <a:ext cx="3402333" cy="2112504"/>
      </dsp:txXfrm>
    </dsp:sp>
    <dsp:sp modelId="{1D50D8BE-A95D-41DE-B751-C85CC0B4DA2E}">
      <dsp:nvSpPr>
        <dsp:cNvPr id="0" name=""/>
        <dsp:cNvSpPr/>
      </dsp:nvSpPr>
      <dsp:spPr>
        <a:xfrm>
          <a:off x="4320071" y="547345"/>
          <a:ext cx="3533779" cy="2243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03662-5091-4AAE-9F6D-6082BADD8F7F}">
      <dsp:nvSpPr>
        <dsp:cNvPr id="0" name=""/>
        <dsp:cNvSpPr/>
      </dsp:nvSpPr>
      <dsp:spPr>
        <a:xfrm>
          <a:off x="4712713" y="920355"/>
          <a:ext cx="3533779" cy="2243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Remember fire can be dangerous so only adults should be </a:t>
          </a:r>
          <a:r>
            <a:rPr lang="en-US" sz="2400" kern="1200" dirty="0" err="1"/>
            <a:t>incharge</a:t>
          </a:r>
          <a:r>
            <a:rPr lang="en-US" sz="2400" kern="1200" dirty="0"/>
            <a:t> of lighting fires and fireworks etc.</a:t>
          </a:r>
        </a:p>
      </dsp:txBody>
      <dsp:txXfrm>
        <a:off x="4778436" y="986078"/>
        <a:ext cx="3402333" cy="2112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5/2/2024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emblies.org.uk/pri/3514/fire-at-penteco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TZofFP0WTM?feature=oembe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POdfPNF6Bs?feature=oembed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832" y="1398618"/>
            <a:ext cx="7438027" cy="1637514"/>
          </a:xfrm>
        </p:spPr>
        <p:txBody>
          <a:bodyPr>
            <a:normAutofit/>
          </a:bodyPr>
          <a:lstStyle/>
          <a:p>
            <a:r>
              <a:rPr lang="en-US" dirty="0"/>
              <a:t>Pentecost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425872" y="5457946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Monmouth diocesan vision</a:t>
            </a:r>
            <a:r>
              <a:rPr lang="en-GB" sz="2400" dirty="0"/>
              <a:t>: </a:t>
            </a:r>
            <a:endParaRPr lang="en-GB" dirty="0"/>
          </a:p>
          <a:p>
            <a:r>
              <a:rPr lang="en-GB" sz="2400" dirty="0"/>
              <a:t>Discipleship</a:t>
            </a:r>
          </a:p>
          <a:p>
            <a:r>
              <a:rPr lang="en-GB" sz="2400" b="1" dirty="0">
                <a:ea typeface="+mn-lt"/>
                <a:cs typeface="+mn-lt"/>
              </a:rPr>
              <a:t>Adapted from:</a:t>
            </a:r>
            <a:r>
              <a:rPr lang="en-GB" sz="2400" dirty="0">
                <a:ea typeface="+mn-lt"/>
                <a:cs typeface="+mn-lt"/>
              </a:rPr>
              <a:t> </a:t>
            </a:r>
            <a:r>
              <a:rPr lang="en-GB" sz="2400" dirty="0">
                <a:solidFill>
                  <a:schemeClr val="tx1">
                    <a:lumMod val="95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https://www.assemblies.org.uk/pri/3514/fire-at-pentecost</a:t>
            </a:r>
            <a:endParaRPr lang="en-GB" sz="2400">
              <a:solidFill>
                <a:schemeClr val="tx1">
                  <a:lumMod val="95000"/>
                </a:schemeClr>
              </a:solidFill>
              <a:ea typeface="+mn-lt"/>
              <a:cs typeface="+mn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/>
          </a:p>
        </p:txBody>
      </p:sp>
      <p:pic>
        <p:nvPicPr>
          <p:cNvPr id="3" name="Picture 2" descr="A painting of a person surrounded by people&#10;&#10;Description automatically generated">
            <a:extLst>
              <a:ext uri="{FF2B5EF4-FFF2-40B4-BE49-F238E27FC236}">
                <a16:creationId xmlns:a16="http://schemas.microsoft.com/office/drawing/2014/main" id="{069DA63D-8ECC-E837-D9FD-E08AA5A3C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81" y="1246536"/>
            <a:ext cx="4898231" cy="39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A0B3F-A3AF-BD1F-8804-289B06B01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/>
                <a:ea typeface="Verdana"/>
              </a:rPr>
              <a:t>What words come to mind when we think of the word 'fire'?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271C092-826D-117E-CFBF-72DB901C8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568" y="2704306"/>
            <a:ext cx="6096000" cy="3429000"/>
          </a:xfrm>
        </p:spPr>
      </p:pic>
    </p:spTree>
    <p:extLst>
      <p:ext uri="{BB962C8B-B14F-4D97-AF65-F5344CB8AC3E}">
        <p14:creationId xmlns:p14="http://schemas.microsoft.com/office/powerpoint/2010/main" val="174127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pic>
        <p:nvPicPr>
          <p:cNvPr id="2" name="Picture 1" descr="Happy Divali added a new photo ...">
            <a:extLst>
              <a:ext uri="{FF2B5EF4-FFF2-40B4-BE49-F238E27FC236}">
                <a16:creationId xmlns:a16="http://schemas.microsoft.com/office/drawing/2014/main" id="{2479FA06-ABDA-1C9B-BAAB-D47DFC8A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6" y="4660106"/>
            <a:ext cx="2466975" cy="1847850"/>
          </a:xfrm>
          <a:prstGeom prst="rect">
            <a:avLst/>
          </a:prstGeom>
        </p:spPr>
      </p:pic>
      <p:pic>
        <p:nvPicPr>
          <p:cNvPr id="3" name="Picture 2" descr="Birthday Cake Fragrance Oil | Supplies ...">
            <a:extLst>
              <a:ext uri="{FF2B5EF4-FFF2-40B4-BE49-F238E27FC236}">
                <a16:creationId xmlns:a16="http://schemas.microsoft.com/office/drawing/2014/main" id="{33E5D9C4-660A-574B-46EE-988F794B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369593"/>
            <a:ext cx="2143125" cy="2143125"/>
          </a:xfrm>
          <a:prstGeom prst="rect">
            <a:avLst/>
          </a:prstGeom>
        </p:spPr>
      </p:pic>
      <p:graphicFrame>
        <p:nvGraphicFramePr>
          <p:cNvPr id="30" name="Subtitle 2">
            <a:extLst>
              <a:ext uri="{FF2B5EF4-FFF2-40B4-BE49-F238E27FC236}">
                <a16:creationId xmlns:a16="http://schemas.microsoft.com/office/drawing/2014/main" id="{BFABBFE4-8A51-EC81-21E5-87097EA4A4D2}"/>
              </a:ext>
            </a:extLst>
          </p:cNvPr>
          <p:cNvGraphicFramePr/>
          <p:nvPr/>
        </p:nvGraphicFramePr>
        <p:xfrm>
          <a:off x="767191" y="506746"/>
          <a:ext cx="8247500" cy="3711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9" name="Picture 28" descr="NYE in London: Where to watch the ...">
            <a:extLst>
              <a:ext uri="{FF2B5EF4-FFF2-40B4-BE49-F238E27FC236}">
                <a16:creationId xmlns:a16="http://schemas.microsoft.com/office/drawing/2014/main" id="{248A91EC-56FD-4F03-CDE8-8D43ED0586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65081" y="4138612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5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Verdana"/>
                <a:ea typeface="Verdana"/>
                <a:cs typeface="Lucida Sans Unicode"/>
              </a:rPr>
              <a:t>Christians sometimes use fire as a way of imagining God.</a:t>
            </a:r>
            <a:br>
              <a:rPr lang="en-US" sz="2800" dirty="0">
                <a:latin typeface="Verdana"/>
                <a:cs typeface="Lucida Sans Unicode"/>
              </a:rPr>
            </a:br>
            <a:br>
              <a:rPr lang="en-US" sz="2800" dirty="0">
                <a:latin typeface="Verdana"/>
                <a:cs typeface="Lucida Sans Unicode"/>
              </a:rPr>
            </a:b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Verdana"/>
                <a:ea typeface="Verdana"/>
                <a:cs typeface="Lucida Sans Unicode"/>
              </a:rPr>
              <a:t>Watch the  following story of the coming of the Holy Spirit to Jesus’ disciples at Pentecost. </a:t>
            </a:r>
          </a:p>
          <a:p>
            <a:endParaRPr lang="en-US" sz="2800" dirty="0">
              <a:solidFill>
                <a:schemeClr val="tx1">
                  <a:lumMod val="95000"/>
                </a:schemeClr>
              </a:solidFill>
              <a:latin typeface="Verdana"/>
              <a:ea typeface="Verdana"/>
              <a:cs typeface="Lucida Sans Unicode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517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D746913-D065-A5A3-EBC6-B401D9DAE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875" y="3469969"/>
            <a:ext cx="4743726" cy="4743726"/>
          </a:xfrm>
          <a:prstGeom prst="rect">
            <a:avLst/>
          </a:prstGeom>
        </p:spPr>
      </p:pic>
      <p:pic>
        <p:nvPicPr>
          <p:cNvPr id="2" name="Online Media 1" title="Pentecost Explained in 3 Minutes (with puppets!)">
            <a:hlinkClick r:id="" action="ppaction://media"/>
            <a:extLst>
              <a:ext uri="{FF2B5EF4-FFF2-40B4-BE49-F238E27FC236}">
                <a16:creationId xmlns:a16="http://schemas.microsoft.com/office/drawing/2014/main" id="{C12E2ECD-87B6-9434-011A-E87FFF998A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76" y="7144"/>
            <a:ext cx="12199143" cy="68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pic>
        <p:nvPicPr>
          <p:cNvPr id="2" name="Picture 1" descr="Gifts of the Holy Spirit Display Posters (teacher made)">
            <a:extLst>
              <a:ext uri="{FF2B5EF4-FFF2-40B4-BE49-F238E27FC236}">
                <a16:creationId xmlns:a16="http://schemas.microsoft.com/office/drawing/2014/main" id="{18998C37-BCB8-36A1-5EA3-1A9F6421C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919" b="-212"/>
          <a:stretch/>
        </p:blipFill>
        <p:spPr>
          <a:xfrm>
            <a:off x="-2379" y="4763"/>
            <a:ext cx="5045675" cy="6979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A2E97C-440E-6915-FEE3-49D29619CB11}"/>
              </a:ext>
            </a:extLst>
          </p:cNvPr>
          <p:cNvSpPr txBox="1"/>
          <p:nvPr/>
        </p:nvSpPr>
        <p:spPr>
          <a:xfrm>
            <a:off x="5476875" y="446484"/>
            <a:ext cx="580429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Verdana"/>
                <a:ea typeface="Verdana"/>
              </a:rPr>
              <a:t>Can you think of examples of these gifts?</a:t>
            </a:r>
          </a:p>
          <a:p>
            <a:endParaRPr lang="en-US" sz="2800" dirty="0">
              <a:latin typeface="Verdana"/>
              <a:ea typeface="Verdana"/>
            </a:endParaRPr>
          </a:p>
          <a:p>
            <a:r>
              <a:rPr lang="en-US" sz="2800" dirty="0">
                <a:latin typeface="Verdana"/>
                <a:ea typeface="Verdana"/>
              </a:rPr>
              <a:t>For example:</a:t>
            </a:r>
          </a:p>
          <a:p>
            <a:endParaRPr lang="en-US" sz="2800" dirty="0">
              <a:latin typeface="Verdana"/>
              <a:ea typeface="Verdana"/>
            </a:endParaRPr>
          </a:p>
          <a:p>
            <a:r>
              <a:rPr lang="en-US" sz="2800" dirty="0">
                <a:latin typeface="Verdana"/>
                <a:ea typeface="Verdana"/>
              </a:rPr>
              <a:t>Right Judgement – Asking if you can have a sweet treat rather just taking it even though you REALLY want it.</a:t>
            </a:r>
          </a:p>
        </p:txBody>
      </p:sp>
    </p:spTree>
    <p:extLst>
      <p:ext uri="{BB962C8B-B14F-4D97-AF65-F5344CB8AC3E}">
        <p14:creationId xmlns:p14="http://schemas.microsoft.com/office/powerpoint/2010/main" val="379437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82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148067" y="6685"/>
            <a:ext cx="11506015" cy="6473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>
                <a:latin typeface="Verdana"/>
                <a:ea typeface="Verdana"/>
                <a:cs typeface="Lucida Sans Unicode"/>
              </a:rPr>
              <a:t>Let us pray</a:t>
            </a:r>
          </a:p>
          <a:p>
            <a:endParaRPr lang="en-US" u="sng" dirty="0">
              <a:latin typeface="Verdana"/>
              <a:ea typeface="Verdana"/>
              <a:cs typeface="Lucida Sans Unicode"/>
            </a:endParaRPr>
          </a:p>
          <a:p>
            <a:r>
              <a:rPr lang="en-US" sz="2000" dirty="0">
                <a:latin typeface="Verdana"/>
                <a:ea typeface="Verdana"/>
                <a:cs typeface="Lucida Sans Unicode"/>
              </a:rPr>
              <a:t>The Bible describes the Holy Spirit in different ways. It speaks about the Spirit being strong like the wind, but gentle like a dove and as bright, warming and powerful as fire.</a:t>
            </a:r>
          </a:p>
          <a:p>
            <a:endParaRPr lang="en-US" sz="2000" dirty="0">
              <a:latin typeface="Verdana"/>
              <a:ea typeface="Verdana"/>
              <a:cs typeface="Lucida Sans Unicode"/>
            </a:endParaRPr>
          </a:p>
          <a:p>
            <a:r>
              <a:rPr lang="en-US" sz="2000" dirty="0">
                <a:latin typeface="Verdana"/>
                <a:ea typeface="Verdana"/>
                <a:cs typeface="Lucida Sans Unicode"/>
              </a:rPr>
              <a:t>Listen to the music and think about all the ways that you see these gifts of the spirit in your lives.</a:t>
            </a:r>
          </a:p>
          <a:p>
            <a:endParaRPr lang="en-US" sz="2000" dirty="0">
              <a:latin typeface="Verdana"/>
              <a:ea typeface="Verdana"/>
              <a:cs typeface="Lucida Sans Unicode"/>
            </a:endParaRPr>
          </a:p>
          <a:p>
            <a:r>
              <a:rPr lang="en-US" sz="2000" dirty="0">
                <a:latin typeface="Verdana"/>
                <a:ea typeface="Verdana"/>
                <a:cs typeface="Lucida Sans Unicode"/>
              </a:rPr>
              <a:t>The Music is called </a:t>
            </a:r>
            <a:r>
              <a:rPr lang="en-US" sz="2000" i="1" dirty="0">
                <a:latin typeface="Verdana"/>
                <a:ea typeface="Verdana"/>
                <a:cs typeface="Lucida Sans Unicode"/>
              </a:rPr>
              <a:t>Veni Sancte Spiritus</a:t>
            </a:r>
            <a:r>
              <a:rPr lang="en-US" sz="2000" dirty="0">
                <a:latin typeface="Verdana"/>
                <a:ea typeface="Verdana"/>
                <a:cs typeface="Lucida Sans Unicode"/>
              </a:rPr>
              <a:t> it means </a:t>
            </a:r>
            <a:endParaRPr lang="en-US" dirty="0">
              <a:latin typeface="Avenir Next LT Pro"/>
              <a:ea typeface="Verdana"/>
              <a:cs typeface="Lucida Sans Unicode"/>
            </a:endParaRPr>
          </a:p>
          <a:p>
            <a:r>
              <a:rPr lang="en-US" sz="2000" dirty="0">
                <a:latin typeface="Verdana"/>
                <a:ea typeface="Verdana"/>
                <a:cs typeface="Lucida Sans Unicode"/>
              </a:rPr>
              <a:t>come holy spirit and is often sung or prayed </a:t>
            </a:r>
            <a:endParaRPr lang="en-US"/>
          </a:p>
          <a:p>
            <a:r>
              <a:rPr lang="en-US" sz="2000" dirty="0">
                <a:latin typeface="Verdana"/>
                <a:ea typeface="Verdana"/>
                <a:cs typeface="Lucida Sans Unicode"/>
              </a:rPr>
              <a:t>at special services like when people become priests.</a:t>
            </a:r>
            <a:endParaRPr lang="en-US"/>
          </a:p>
          <a:p>
            <a:endParaRPr lang="en-US" sz="3600" u="sng" dirty="0">
              <a:latin typeface="Avenir Next LT Pr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9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D93A68-FAA1-7454-547E-288B20AA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98" y="3239535"/>
            <a:ext cx="4610100" cy="4619625"/>
          </a:xfrm>
          <a:prstGeom prst="rect">
            <a:avLst/>
          </a:prstGeom>
        </p:spPr>
      </p:pic>
      <p:pic>
        <p:nvPicPr>
          <p:cNvPr id="4" name="Online Media 3" title="Veni Creator Spiritus - Pentecost Hymn with English Translation - Gregorian Chant">
            <a:hlinkClick r:id="" action="ppaction://media"/>
            <a:extLst>
              <a:ext uri="{FF2B5EF4-FFF2-40B4-BE49-F238E27FC236}">
                <a16:creationId xmlns:a16="http://schemas.microsoft.com/office/drawing/2014/main" id="{5BEFE17C-126D-BA97-5677-CD966D5988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75" y="-4762"/>
            <a:ext cx="12187237" cy="686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D93A68-FAA1-7454-547E-288B20AA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11" y="-1999215"/>
            <a:ext cx="9836943" cy="98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86745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26798</TotalTime>
  <Words>370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GlowVTI</vt:lpstr>
      <vt:lpstr>Pentecost</vt:lpstr>
      <vt:lpstr>What words come to mind when we think of the word 'fire'?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395</cp:revision>
  <dcterms:created xsi:type="dcterms:W3CDTF">2023-04-17T15:17:30Z</dcterms:created>
  <dcterms:modified xsi:type="dcterms:W3CDTF">2024-05-02T08:35:41Z</dcterms:modified>
</cp:coreProperties>
</file>