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73" r:id="rId3"/>
    <p:sldId id="264" r:id="rId4"/>
    <p:sldId id="274" r:id="rId5"/>
    <p:sldId id="270" r:id="rId6"/>
    <p:sldId id="271" r:id="rId7"/>
    <p:sldId id="275" r:id="rId8"/>
    <p:sldId id="268"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0D6FE-A174-41B3-B634-F7D909355093}" v="104" dt="2023-07-13T12:02:46.017"/>
    <p1510:client id="{33986958-4749-4934-8301-3B42C14AC57F}" v="2" dt="2023-07-10T09:17:51.956"/>
    <p1510:client id="{565BF70E-E1BC-4C45-8C64-A67860043232}" v="153" dt="2023-11-09T15:21:58.644"/>
    <p1510:client id="{83557D8E-1939-4BAA-88FE-648D441B6D6E}" v="532" dt="2023-07-13T11:56:17.881"/>
    <p1510:client id="{BADD3452-D8E3-4353-8653-0E930CC99E99}" v="57" dt="2023-07-17T13:33:57.429"/>
    <p1510:client id="{EF7A4948-C4BD-42D8-86C0-E24B56413AB7}" v="51" dt="2023-07-19T13:57:02.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8"/>
    <p:restoredTop sz="94699"/>
  </p:normalViewPr>
  <p:slideViewPr>
    <p:cSldViewPr snapToGrid="0">
      <p:cViewPr varScale="1">
        <p:scale>
          <a:sx n="81" d="100"/>
          <a:sy n="81" d="100"/>
        </p:scale>
        <p:origin x="5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D5619-4393-481F-8283-993CC3252EAB}"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EF788-B42C-4E1C-BCAB-9825F08038B4}" type="slidenum">
              <a:rPr lang="en-GB" smtClean="0"/>
              <a:t>‹#›</a:t>
            </a:fld>
            <a:endParaRPr lang="en-GB"/>
          </a:p>
        </p:txBody>
      </p:sp>
    </p:spTree>
    <p:extLst>
      <p:ext uri="{BB962C8B-B14F-4D97-AF65-F5344CB8AC3E}">
        <p14:creationId xmlns:p14="http://schemas.microsoft.com/office/powerpoint/2010/main" val="259822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81;p3:notes"/>
          <p:cNvSpPr txBox="1">
            <a:spLocks noGrp="1" noChangeArrowheads="1"/>
          </p:cNvSpPr>
          <p:nvPr>
            <p:ph type="body" idx="1"/>
          </p:nvPr>
        </p:nvSpPr>
        <p:spPr>
          <a:noFill/>
        </p:spPr>
        <p:txBody>
          <a:bodyPr anchor="ct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
        <p:nvSpPr>
          <p:cNvPr id="22531" name="Google Shape;82;p3:notes"/>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15230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7283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9206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5387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6797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11/9/2023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760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65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5392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031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4783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4332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11/9/2023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4071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74000">
              <a:srgbClr val="00B050"/>
            </a:gs>
            <a:gs pos="83000">
              <a:srgbClr val="92D050"/>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11/9/2023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070446078"/>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aEppeXmJlJE?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44xbZ8MN1uk?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121FC9F-CD13-CD59-4894-61657F100783}"/>
              </a:ext>
            </a:extLst>
          </p:cNvPr>
          <p:cNvSpPr>
            <a:spLocks noGrp="1"/>
          </p:cNvSpPr>
          <p:nvPr>
            <p:ph type="ctrTitle"/>
          </p:nvPr>
        </p:nvSpPr>
        <p:spPr>
          <a:xfrm>
            <a:off x="4415082" y="-101569"/>
            <a:ext cx="7438027" cy="1637514"/>
          </a:xfrm>
        </p:spPr>
        <p:txBody>
          <a:bodyPr>
            <a:normAutofit/>
          </a:bodyPr>
          <a:lstStyle/>
          <a:p>
            <a:r>
              <a:rPr lang="en-US" dirty="0"/>
              <a:t>Lift Others Up:</a:t>
            </a:r>
          </a:p>
        </p:txBody>
      </p:sp>
      <p:sp>
        <p:nvSpPr>
          <p:cNvPr id="3" name="Subtitle 2">
            <a:extLst>
              <a:ext uri="{FF2B5EF4-FFF2-40B4-BE49-F238E27FC236}">
                <a16:creationId xmlns:a16="http://schemas.microsoft.com/office/drawing/2014/main" id="{A4B078DF-9F13-8EB1-0A6C-7C52DBE93093}"/>
              </a:ext>
            </a:extLst>
          </p:cNvPr>
          <p:cNvSpPr>
            <a:spLocks noGrp="1"/>
          </p:cNvSpPr>
          <p:nvPr>
            <p:ph type="subTitle" idx="1"/>
          </p:nvPr>
        </p:nvSpPr>
        <p:spPr>
          <a:xfrm>
            <a:off x="6893913" y="1836383"/>
            <a:ext cx="4959196" cy="1320249"/>
          </a:xfrm>
        </p:spPr>
        <p:txBody>
          <a:bodyPr vert="horz" lIns="91440" tIns="45720" rIns="91440" bIns="45720" rtlCol="0" anchor="t">
            <a:noAutofit/>
          </a:bodyPr>
          <a:lstStyle/>
          <a:p>
            <a:r>
              <a:rPr lang="en-US" sz="7200" dirty="0"/>
              <a:t>Respect</a:t>
            </a:r>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2"/>
          <a:stretch>
            <a:fillRect/>
          </a:stretch>
        </p:blipFill>
        <p:spPr>
          <a:xfrm>
            <a:off x="7696200" y="2639603"/>
            <a:ext cx="4609383" cy="4609383"/>
          </a:xfrm>
          <a:prstGeom prst="rect">
            <a:avLst/>
          </a:prstGeom>
        </p:spPr>
      </p:pic>
      <p:sp>
        <p:nvSpPr>
          <p:cNvPr id="5" name="Subtitle 2">
            <a:extLst>
              <a:ext uri="{FF2B5EF4-FFF2-40B4-BE49-F238E27FC236}">
                <a16:creationId xmlns:a16="http://schemas.microsoft.com/office/drawing/2014/main" id="{DB2471ED-DE59-E495-C1FF-B60081E54951}"/>
              </a:ext>
            </a:extLst>
          </p:cNvPr>
          <p:cNvSpPr txBox="1">
            <a:spLocks/>
          </p:cNvSpPr>
          <p:nvPr/>
        </p:nvSpPr>
        <p:spPr>
          <a:xfrm>
            <a:off x="425872" y="5457946"/>
            <a:ext cx="6200291" cy="1194379"/>
          </a:xfrm>
          <a:prstGeom prst="rect">
            <a:avLst/>
          </a:prstGeom>
        </p:spPr>
        <p:txBody>
          <a:bodyPr vert="horz" lIns="91440" tIns="45720" rIns="91440" bIns="45720" rtlCol="0" anchor="t">
            <a:normAutofit/>
          </a:bodyPr>
          <a:lstStyle>
            <a:lvl1pPr marL="0" indent="0" algn="l" defTabSz="914400" rtl="0" eaLnBrk="1" latinLnBrk="0" hangingPunct="1">
              <a:lnSpc>
                <a:spcPct val="125000"/>
              </a:lnSpc>
              <a:spcBef>
                <a:spcPts val="1000"/>
              </a:spcBef>
              <a:buFont typeface="Arial" panose="020B0604020202020204" pitchFamily="34" charset="0"/>
              <a:buNone/>
              <a:defRPr sz="1600" kern="1200" cap="all" spc="300" baseline="0">
                <a:solidFill>
                  <a:schemeClr val="tx1"/>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spc="50" baseline="0">
                <a:solidFill>
                  <a:schemeClr val="tx1"/>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spc="50" baseline="0">
                <a:solidFill>
                  <a:schemeClr val="tx1"/>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dirty="0"/>
              <a:t>Monmouth diocesan vision: Discipleship</a:t>
            </a:r>
          </a:p>
        </p:txBody>
      </p:sp>
      <p:pic>
        <p:nvPicPr>
          <p:cNvPr id="6" name="Picture 5"/>
          <p:cNvPicPr>
            <a:picLocks noChangeAspect="1"/>
          </p:cNvPicPr>
          <p:nvPr/>
        </p:nvPicPr>
        <p:blipFill>
          <a:blip r:embed="rId3"/>
          <a:stretch>
            <a:fillRect/>
          </a:stretch>
        </p:blipFill>
        <p:spPr>
          <a:xfrm>
            <a:off x="926134" y="1836383"/>
            <a:ext cx="3028950" cy="3028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0436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16" descr="Image result for 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22" y="397539"/>
            <a:ext cx="2263775" cy="16383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1514" name="Picture 18" descr="Image result for fal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388" y="384175"/>
            <a:ext cx="2800350" cy="16383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7121FC9F-CD13-CD59-4894-61657F100783}"/>
              </a:ext>
            </a:extLst>
          </p:cNvPr>
          <p:cNvSpPr>
            <a:spLocks noGrp="1"/>
          </p:cNvSpPr>
          <p:nvPr>
            <p:ph type="ctrTitle"/>
          </p:nvPr>
        </p:nvSpPr>
        <p:spPr>
          <a:xfrm>
            <a:off x="2769611" y="397539"/>
            <a:ext cx="6162962" cy="1616332"/>
          </a:xfrm>
        </p:spPr>
        <p:txBody>
          <a:bodyPr>
            <a:noAutofit/>
          </a:bodyPr>
          <a:lstStyle/>
          <a:p>
            <a:r>
              <a:rPr lang="en-US" sz="2800" dirty="0">
                <a:latin typeface="Calibri" panose="020F0502020204030204" pitchFamily="34" charset="0"/>
                <a:cs typeface="Calibri" panose="020F0502020204030204" pitchFamily="34" charset="0"/>
              </a:rPr>
              <a:t>If you think the following statements are true put your hands on your head.  If you think they are false put your hands in the air.</a:t>
            </a:r>
          </a:p>
        </p:txBody>
      </p:sp>
      <p:sp>
        <p:nvSpPr>
          <p:cNvPr id="15" name="Title 1">
            <a:extLst>
              <a:ext uri="{FF2B5EF4-FFF2-40B4-BE49-F238E27FC236}">
                <a16:creationId xmlns:a16="http://schemas.microsoft.com/office/drawing/2014/main" id="{7121FC9F-CD13-CD59-4894-61657F100783}"/>
              </a:ext>
            </a:extLst>
          </p:cNvPr>
          <p:cNvSpPr txBox="1">
            <a:spLocks/>
          </p:cNvSpPr>
          <p:nvPr/>
        </p:nvSpPr>
        <p:spPr>
          <a:xfrm>
            <a:off x="2824020" y="4484286"/>
            <a:ext cx="8241143" cy="16163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marL="457200" indent="-457200">
              <a:buFont typeface="Arial" panose="020B0604020202020204" pitchFamily="34" charset="0"/>
              <a:buChar char="•"/>
            </a:pPr>
            <a:r>
              <a:rPr lang="en-US" sz="4000" dirty="0">
                <a:latin typeface="Calibri" panose="020F0502020204030204" pitchFamily="34" charset="0"/>
                <a:cs typeface="Calibri" panose="020F0502020204030204" pitchFamily="34" charset="0"/>
              </a:rPr>
              <a:t>Chocolate is the best ice cream </a:t>
            </a:r>
            <a:r>
              <a:rPr lang="en-US" sz="4000" dirty="0" err="1">
                <a:latin typeface="Calibri" panose="020F0502020204030204" pitchFamily="34" charset="0"/>
                <a:cs typeface="Calibri" panose="020F0502020204030204" pitchFamily="34" charset="0"/>
              </a:rPr>
              <a:t>flavour</a:t>
            </a:r>
            <a:endParaRPr lang="en-US" sz="4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4000" dirty="0">
                <a:latin typeface="Calibri" panose="020F0502020204030204" pitchFamily="34" charset="0"/>
                <a:cs typeface="Calibri" panose="020F0502020204030204" pitchFamily="34" charset="0"/>
              </a:rPr>
              <a:t>Dogs are better than cats</a:t>
            </a:r>
          </a:p>
          <a:p>
            <a:pPr marL="457200" indent="-457200">
              <a:buFont typeface="Arial" panose="020B0604020202020204" pitchFamily="34" charset="0"/>
              <a:buChar char="•"/>
            </a:pPr>
            <a:r>
              <a:rPr lang="en-US" sz="4000" dirty="0">
                <a:latin typeface="Calibri" panose="020F0502020204030204" pitchFamily="34" charset="0"/>
                <a:cs typeface="Calibri" panose="020F0502020204030204" pitchFamily="34" charset="0"/>
              </a:rPr>
              <a:t>Spiders are scary</a:t>
            </a:r>
          </a:p>
          <a:p>
            <a:pPr marL="457200" indent="-457200">
              <a:buFont typeface="Arial" panose="020B0604020202020204" pitchFamily="34" charset="0"/>
              <a:buChar char="•"/>
            </a:pPr>
            <a:r>
              <a:rPr lang="en-US" sz="4000" dirty="0">
                <a:latin typeface="Calibri" panose="020F0502020204030204" pitchFamily="34" charset="0"/>
                <a:cs typeface="Calibri" panose="020F0502020204030204" pitchFamily="34" charset="0"/>
              </a:rPr>
              <a:t>I love dancing!</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
        <p:nvSpPr>
          <p:cNvPr id="4" name="Rectangle 3"/>
          <p:cNvSpPr/>
          <p:nvPr/>
        </p:nvSpPr>
        <p:spPr>
          <a:xfrm>
            <a:off x="0" y="6429080"/>
            <a:ext cx="7817963" cy="276999"/>
          </a:xfrm>
          <a:prstGeom prst="rect">
            <a:avLst/>
          </a:prstGeom>
        </p:spPr>
        <p:txBody>
          <a:bodyPr wrap="square">
            <a:spAutoFit/>
          </a:bodyPr>
          <a:lstStyle/>
          <a:p>
            <a:r>
              <a:rPr lang="en-GB" sz="1200" dirty="0"/>
              <a:t>This game is adapted </a:t>
            </a:r>
            <a:r>
              <a:rPr lang="en-GB" sz="1200" dirty="0" err="1"/>
              <a:t>from:https</a:t>
            </a:r>
            <a:r>
              <a:rPr lang="en-GB" sz="1200" dirty="0"/>
              <a:t>://www.educateagainsthate.com/resources/</a:t>
            </a:r>
          </a:p>
        </p:txBody>
      </p:sp>
      <p:pic>
        <p:nvPicPr>
          <p:cNvPr id="5" name="Picture 4"/>
          <p:cNvPicPr>
            <a:picLocks noChangeAspect="1"/>
          </p:cNvPicPr>
          <p:nvPr/>
        </p:nvPicPr>
        <p:blipFill>
          <a:blip r:embed="rId5"/>
          <a:stretch>
            <a:fillRect/>
          </a:stretch>
        </p:blipFill>
        <p:spPr>
          <a:xfrm>
            <a:off x="10001840" y="4823353"/>
            <a:ext cx="2554530" cy="2554530"/>
          </a:xfrm>
          <a:prstGeom prst="rect">
            <a:avLst/>
          </a:prstGeom>
        </p:spPr>
      </p:pic>
    </p:spTree>
    <p:extLst>
      <p:ext uri="{BB962C8B-B14F-4D97-AF65-F5344CB8AC3E}">
        <p14:creationId xmlns:p14="http://schemas.microsoft.com/office/powerpoint/2010/main" val="20828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D1E05D6-9B88-B0EE-8F22-CE66A585953A}"/>
              </a:ext>
            </a:extLst>
          </p:cNvPr>
          <p:cNvSpPr txBox="1"/>
          <p:nvPr/>
        </p:nvSpPr>
        <p:spPr>
          <a:xfrm>
            <a:off x="3040118" y="4954892"/>
            <a:ext cx="6101254" cy="369332"/>
          </a:xfrm>
          <a:prstGeom prst="rect">
            <a:avLst/>
          </a:prstGeom>
          <a:noFill/>
        </p:spPr>
        <p:txBody>
          <a:bodyPr wrap="square">
            <a:spAutoFit/>
          </a:bodyPr>
          <a:lstStyle/>
          <a:p>
            <a:endParaRPr lang="en-GB" dirty="0"/>
          </a:p>
        </p:txBody>
      </p:sp>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2"/>
          <a:stretch>
            <a:fillRect/>
          </a:stretch>
        </p:blipFill>
        <p:spPr>
          <a:xfrm>
            <a:off x="7696200" y="2639603"/>
            <a:ext cx="4609383" cy="4609383"/>
          </a:xfrm>
          <a:prstGeom prst="rect">
            <a:avLst/>
          </a:prstGeom>
        </p:spPr>
      </p:pic>
      <p:sp>
        <p:nvSpPr>
          <p:cNvPr id="2" name="TextBox 1"/>
          <p:cNvSpPr txBox="1"/>
          <p:nvPr/>
        </p:nvSpPr>
        <p:spPr>
          <a:xfrm>
            <a:off x="699882" y="704422"/>
            <a:ext cx="7989035" cy="3416320"/>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DISCUSS</a:t>
            </a:r>
          </a:p>
          <a:p>
            <a:endParaRPr lang="en-GB" sz="3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Was there a right or wrong answer to any of these questions?</a:t>
            </a:r>
          </a:p>
          <a:p>
            <a:pPr marL="285750" indent="-285750">
              <a:buFont typeface="Arial" panose="020B0604020202020204" pitchFamily="34" charset="0"/>
              <a:buChar char="•"/>
            </a:pPr>
            <a:r>
              <a:rPr lang="en-GB" sz="3600" dirty="0">
                <a:latin typeface="Calibri" panose="020F0502020204030204" pitchFamily="34" charset="0"/>
                <a:cs typeface="Calibri" panose="020F0502020204030204" pitchFamily="34" charset="0"/>
              </a:rPr>
              <a:t>Did everybody have the same answer?</a:t>
            </a:r>
          </a:p>
          <a:p>
            <a:pPr marL="285750" indent="-285750">
              <a:buFont typeface="Arial" panose="020B0604020202020204" pitchFamily="34" charset="0"/>
              <a:buChar char="•"/>
            </a:pP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915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D1E05D6-9B88-B0EE-8F22-CE66A585953A}"/>
              </a:ext>
            </a:extLst>
          </p:cNvPr>
          <p:cNvSpPr txBox="1"/>
          <p:nvPr/>
        </p:nvSpPr>
        <p:spPr>
          <a:xfrm>
            <a:off x="3040118" y="4954892"/>
            <a:ext cx="6101254" cy="369332"/>
          </a:xfrm>
          <a:prstGeom prst="rect">
            <a:avLst/>
          </a:prstGeom>
          <a:noFill/>
        </p:spPr>
        <p:txBody>
          <a:bodyPr wrap="square">
            <a:spAutoFit/>
          </a:bodyPr>
          <a:lstStyle/>
          <a:p>
            <a:endParaRPr lang="en-GB" dirty="0"/>
          </a:p>
        </p:txBody>
      </p:sp>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2"/>
          <a:stretch>
            <a:fillRect/>
          </a:stretch>
        </p:blipFill>
        <p:spPr>
          <a:xfrm>
            <a:off x="7696200" y="2639603"/>
            <a:ext cx="4609383" cy="4609383"/>
          </a:xfrm>
          <a:prstGeom prst="rect">
            <a:avLst/>
          </a:prstGeom>
        </p:spPr>
      </p:pic>
      <p:sp>
        <p:nvSpPr>
          <p:cNvPr id="2" name="TextBox 1"/>
          <p:cNvSpPr txBox="1"/>
          <p:nvPr/>
        </p:nvSpPr>
        <p:spPr>
          <a:xfrm>
            <a:off x="699882" y="704422"/>
            <a:ext cx="7989035" cy="3416320"/>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DISCUSS</a:t>
            </a:r>
          </a:p>
          <a:p>
            <a:endParaRPr lang="en-GB" sz="3600" dirty="0">
              <a:latin typeface="Calibri" panose="020F0502020204030204" pitchFamily="34" charset="0"/>
              <a:cs typeface="Calibri" panose="020F0502020204030204" pitchFamily="34" charset="0"/>
            </a:endParaRPr>
          </a:p>
          <a:p>
            <a:r>
              <a:rPr lang="en-GB" sz="3600" dirty="0">
                <a:latin typeface="Calibri" panose="020F0502020204030204" pitchFamily="34" charset="0"/>
                <a:cs typeface="Calibri" panose="020F0502020204030204" pitchFamily="34" charset="0"/>
              </a:rPr>
              <a:t>Thinking about the game we just played, what does the game teach us about respecting each other?</a:t>
            </a:r>
          </a:p>
          <a:p>
            <a:pPr marL="285750" indent="-285750">
              <a:buFont typeface="Arial" panose="020B0604020202020204" pitchFamily="34" charset="0"/>
              <a:buChar char="•"/>
            </a:pP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119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D1E05D6-9B88-B0EE-8F22-CE66A585953A}"/>
              </a:ext>
            </a:extLst>
          </p:cNvPr>
          <p:cNvSpPr txBox="1"/>
          <p:nvPr/>
        </p:nvSpPr>
        <p:spPr>
          <a:xfrm>
            <a:off x="3040118" y="4954892"/>
            <a:ext cx="6101254" cy="369332"/>
          </a:xfrm>
          <a:prstGeom prst="rect">
            <a:avLst/>
          </a:prstGeom>
          <a:noFill/>
        </p:spPr>
        <p:txBody>
          <a:bodyPr wrap="square">
            <a:spAutoFit/>
          </a:bodyPr>
          <a:lstStyle/>
          <a:p>
            <a:endParaRPr lang="en-GB" dirty="0"/>
          </a:p>
        </p:txBody>
      </p:sp>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2"/>
          <a:stretch>
            <a:fillRect/>
          </a:stretch>
        </p:blipFill>
        <p:spPr>
          <a:xfrm>
            <a:off x="8426450" y="3274603"/>
            <a:ext cx="4609383" cy="4609383"/>
          </a:xfrm>
          <a:prstGeom prst="rect">
            <a:avLst/>
          </a:prstGeom>
        </p:spPr>
      </p:pic>
      <p:sp>
        <p:nvSpPr>
          <p:cNvPr id="24" name="Subtitle 2">
            <a:extLst>
              <a:ext uri="{FF2B5EF4-FFF2-40B4-BE49-F238E27FC236}">
                <a16:creationId xmlns:a16="http://schemas.microsoft.com/office/drawing/2014/main" id="{A4B078DF-9F13-8EB1-0A6C-7C52DBE93093}"/>
              </a:ext>
            </a:extLst>
          </p:cNvPr>
          <p:cNvSpPr txBox="1">
            <a:spLocks/>
          </p:cNvSpPr>
          <p:nvPr/>
        </p:nvSpPr>
        <p:spPr>
          <a:xfrm>
            <a:off x="767191" y="506746"/>
            <a:ext cx="8247500" cy="3711651"/>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1000"/>
              </a:spcBef>
              <a:buFont typeface="Arial" panose="020B0604020202020204" pitchFamily="34" charset="0"/>
              <a:buNone/>
              <a:defRPr sz="1600" kern="1200" cap="all" spc="300" baseline="0">
                <a:solidFill>
                  <a:schemeClr val="tx1"/>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spc="50" baseline="0">
                <a:solidFill>
                  <a:schemeClr val="tx1"/>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spc="50" baseline="0">
                <a:solidFill>
                  <a:schemeClr val="tx1"/>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Archbishop Desmond Tutu</a:t>
            </a:r>
          </a:p>
          <a:p>
            <a:endParaRPr lang="en-US" sz="3600" dirty="0"/>
          </a:p>
          <a:p>
            <a:endParaRPr lang="en-US" sz="3600" dirty="0"/>
          </a:p>
        </p:txBody>
      </p:sp>
      <p:sp>
        <p:nvSpPr>
          <p:cNvPr id="2" name="TextBox 1"/>
          <p:cNvSpPr txBox="1"/>
          <p:nvPr/>
        </p:nvSpPr>
        <p:spPr>
          <a:xfrm>
            <a:off x="1256145" y="1640114"/>
            <a:ext cx="10104005" cy="3416320"/>
          </a:xfrm>
          <a:prstGeom prst="rect">
            <a:avLst/>
          </a:prstGeom>
          <a:noFill/>
        </p:spPr>
        <p:txBody>
          <a:bodyPr wrap="square" lIns="91440" tIns="45720" rIns="91440" bIns="45720" rtlCol="0" anchor="t">
            <a:spAutoFit/>
          </a:bodyPr>
          <a:lstStyle/>
          <a:p>
            <a:r>
              <a:rPr lang="en-GB" sz="2400" dirty="0">
                <a:latin typeface="Calibri"/>
                <a:cs typeface="Calibri"/>
              </a:rPr>
              <a:t>Archbishop Desmond Tutu was a South African bishop and civil rights activist.</a:t>
            </a:r>
          </a:p>
          <a:p>
            <a:r>
              <a:rPr lang="en-GB" sz="2400" dirty="0">
                <a:latin typeface="Calibri"/>
                <a:cs typeface="Calibri"/>
              </a:rPr>
              <a:t>He lived and worked in Johannesburg in the 1980’s.  In South Africa at this time black people and white people were treated very differently.  Black people were often treated badly because of the colour of their skin.  In South Africa there was a name for this, it was called Apartheid.</a:t>
            </a:r>
          </a:p>
          <a:p>
            <a:endParaRPr lang="en-GB" sz="2400" dirty="0">
              <a:latin typeface="Calibri" panose="020F0502020204030204" pitchFamily="34" charset="0"/>
              <a:cs typeface="Calibri" panose="020F0502020204030204" pitchFamily="34" charset="0"/>
            </a:endParaRPr>
          </a:p>
          <a:p>
            <a:r>
              <a:rPr lang="en-GB" sz="2400" dirty="0">
                <a:latin typeface="Calibri"/>
                <a:cs typeface="Calibri"/>
              </a:rPr>
              <a:t>Archbishop Tutu worked very hard to try to defeat the evils of Apartheid and he spoke a great deal about how much God rejoices when people show each other respect and love.</a:t>
            </a:r>
          </a:p>
        </p:txBody>
      </p:sp>
    </p:spTree>
    <p:extLst>
      <p:ext uri="{BB962C8B-B14F-4D97-AF65-F5344CB8AC3E}">
        <p14:creationId xmlns:p14="http://schemas.microsoft.com/office/powerpoint/2010/main" val="151517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D1E05D6-9B88-B0EE-8F22-CE66A585953A}"/>
              </a:ext>
            </a:extLst>
          </p:cNvPr>
          <p:cNvSpPr txBox="1"/>
          <p:nvPr/>
        </p:nvSpPr>
        <p:spPr>
          <a:xfrm>
            <a:off x="3040118" y="4954892"/>
            <a:ext cx="6101254" cy="369332"/>
          </a:xfrm>
          <a:prstGeom prst="rect">
            <a:avLst/>
          </a:prstGeom>
          <a:noFill/>
        </p:spPr>
        <p:txBody>
          <a:bodyPr wrap="square">
            <a:spAutoFit/>
          </a:bodyPr>
          <a:lstStyle/>
          <a:p>
            <a:endParaRPr lang="en-GB" dirty="0"/>
          </a:p>
        </p:txBody>
      </p:sp>
      <p:sp>
        <p:nvSpPr>
          <p:cNvPr id="2" name="Rectangle 1"/>
          <p:cNvSpPr/>
          <p:nvPr/>
        </p:nvSpPr>
        <p:spPr>
          <a:xfrm>
            <a:off x="2105891" y="1948873"/>
            <a:ext cx="5535885" cy="369332"/>
          </a:xfrm>
          <a:prstGeom prst="rect">
            <a:avLst/>
          </a:prstGeom>
        </p:spPr>
        <p:txBody>
          <a:bodyPr wrap="square" lIns="91440" tIns="45720" rIns="91440" bIns="45720" anchor="t">
            <a:spAutoFit/>
          </a:bodyPr>
          <a:lstStyle/>
          <a:p>
            <a:endParaRPr lang="en-GB" dirty="0"/>
          </a:p>
        </p:txBody>
      </p:sp>
      <p:sp>
        <p:nvSpPr>
          <p:cNvPr id="4" name="Rectangle 3"/>
          <p:cNvSpPr/>
          <p:nvPr/>
        </p:nvSpPr>
        <p:spPr>
          <a:xfrm>
            <a:off x="3032726" y="3244334"/>
            <a:ext cx="6126549" cy="369332"/>
          </a:xfrm>
          <a:prstGeom prst="rect">
            <a:avLst/>
          </a:prstGeom>
        </p:spPr>
        <p:txBody>
          <a:bodyPr wrap="none">
            <a:spAutoFit/>
          </a:bodyPr>
          <a:lstStyle/>
          <a:p>
            <a:r>
              <a:rPr lang="en-GB" dirty="0"/>
              <a:t>https://youtu.be/aEppeXmJlJE?si=CEcuHQWy1dQApCXZ</a:t>
            </a:r>
          </a:p>
        </p:txBody>
      </p:sp>
      <p:sp>
        <p:nvSpPr>
          <p:cNvPr id="24" name="Rectangle 23"/>
          <p:cNvSpPr/>
          <p:nvPr/>
        </p:nvSpPr>
        <p:spPr>
          <a:xfrm>
            <a:off x="128009" y="6385592"/>
            <a:ext cx="1838965" cy="369332"/>
          </a:xfrm>
          <a:prstGeom prst="rect">
            <a:avLst/>
          </a:prstGeom>
        </p:spPr>
        <p:txBody>
          <a:bodyPr wrap="none">
            <a:spAutoFit/>
          </a:bodyPr>
          <a:lstStyle/>
          <a:p>
            <a:r>
              <a:rPr lang="en-GB" dirty="0"/>
              <a:t>Early years/KS1</a:t>
            </a:r>
          </a:p>
        </p:txBody>
      </p:sp>
      <p:pic>
        <p:nvPicPr>
          <p:cNvPr id="3" name="Online Media 2" title="Bible stories - Children of God read by Archbishop Desmond Tutu">
            <a:hlinkClick r:id="" action="ppaction://media"/>
            <a:extLst>
              <a:ext uri="{FF2B5EF4-FFF2-40B4-BE49-F238E27FC236}">
                <a16:creationId xmlns:a16="http://schemas.microsoft.com/office/drawing/2014/main" id="{574F1764-EA48-E4EF-70AA-55B3911E72F1}"/>
              </a:ext>
            </a:extLst>
          </p:cNvPr>
          <p:cNvPicPr>
            <a:picLocks noRot="1" noChangeAspect="1"/>
          </p:cNvPicPr>
          <p:nvPr>
            <a:videoFile r:link="rId1"/>
          </p:nvPr>
        </p:nvPicPr>
        <p:blipFill>
          <a:blip r:embed="rId3"/>
          <a:stretch>
            <a:fillRect/>
          </a:stretch>
        </p:blipFill>
        <p:spPr>
          <a:xfrm>
            <a:off x="3175" y="8467"/>
            <a:ext cx="12187238" cy="6163733"/>
          </a:xfrm>
          <a:prstGeom prst="rect">
            <a:avLst/>
          </a:prstGeom>
        </p:spPr>
      </p:pic>
    </p:spTree>
    <p:extLst>
      <p:ext uri="{BB962C8B-B14F-4D97-AF65-F5344CB8AC3E}">
        <p14:creationId xmlns:p14="http://schemas.microsoft.com/office/powerpoint/2010/main" val="44136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D1E05D6-9B88-B0EE-8F22-CE66A585953A}"/>
              </a:ext>
            </a:extLst>
          </p:cNvPr>
          <p:cNvSpPr txBox="1"/>
          <p:nvPr/>
        </p:nvSpPr>
        <p:spPr>
          <a:xfrm>
            <a:off x="3040118" y="4954892"/>
            <a:ext cx="6101254" cy="369332"/>
          </a:xfrm>
          <a:prstGeom prst="rect">
            <a:avLst/>
          </a:prstGeom>
          <a:noFill/>
        </p:spPr>
        <p:txBody>
          <a:bodyPr wrap="square">
            <a:spAutoFit/>
          </a:bodyPr>
          <a:lstStyle/>
          <a:p>
            <a:endParaRPr lang="en-GB" dirty="0"/>
          </a:p>
        </p:txBody>
      </p:sp>
      <p:sp>
        <p:nvSpPr>
          <p:cNvPr id="2" name="Rectangle 1"/>
          <p:cNvSpPr/>
          <p:nvPr/>
        </p:nvSpPr>
        <p:spPr>
          <a:xfrm>
            <a:off x="2105891" y="1948873"/>
            <a:ext cx="5535885" cy="369332"/>
          </a:xfrm>
          <a:prstGeom prst="rect">
            <a:avLst/>
          </a:prstGeom>
        </p:spPr>
        <p:txBody>
          <a:bodyPr wrap="square" lIns="91440" tIns="45720" rIns="91440" bIns="45720" anchor="t">
            <a:spAutoFit/>
          </a:bodyPr>
          <a:lstStyle/>
          <a:p>
            <a:endParaRPr lang="en-GB" dirty="0"/>
          </a:p>
        </p:txBody>
      </p:sp>
      <p:sp>
        <p:nvSpPr>
          <p:cNvPr id="4" name="Rectangle 3"/>
          <p:cNvSpPr/>
          <p:nvPr/>
        </p:nvSpPr>
        <p:spPr>
          <a:xfrm>
            <a:off x="3032726" y="3244334"/>
            <a:ext cx="6126549" cy="369332"/>
          </a:xfrm>
          <a:prstGeom prst="rect">
            <a:avLst/>
          </a:prstGeom>
        </p:spPr>
        <p:txBody>
          <a:bodyPr wrap="none">
            <a:spAutoFit/>
          </a:bodyPr>
          <a:lstStyle/>
          <a:p>
            <a:r>
              <a:rPr lang="en-GB" dirty="0"/>
              <a:t>https://youtu.be/44xbZ8MN1uk?si=prn45EmKEfQRFe3u</a:t>
            </a:r>
          </a:p>
        </p:txBody>
      </p:sp>
      <p:sp>
        <p:nvSpPr>
          <p:cNvPr id="24" name="Rectangle 23"/>
          <p:cNvSpPr/>
          <p:nvPr/>
        </p:nvSpPr>
        <p:spPr>
          <a:xfrm>
            <a:off x="382009" y="6322092"/>
            <a:ext cx="805029" cy="369332"/>
          </a:xfrm>
          <a:prstGeom prst="rect">
            <a:avLst/>
          </a:prstGeom>
        </p:spPr>
        <p:txBody>
          <a:bodyPr wrap="none" lIns="91440" tIns="45720" rIns="91440" bIns="45720" anchor="t">
            <a:spAutoFit/>
          </a:bodyPr>
          <a:lstStyle/>
          <a:p>
            <a:r>
              <a:rPr lang="en-GB" dirty="0"/>
              <a:t>KS 2+</a:t>
            </a:r>
          </a:p>
        </p:txBody>
      </p:sp>
      <p:pic>
        <p:nvPicPr>
          <p:cNvPr id="3" name="Online Media 2" title="Ubuntu: The Essence of Being Human">
            <a:hlinkClick r:id="" action="ppaction://media"/>
            <a:extLst>
              <a:ext uri="{FF2B5EF4-FFF2-40B4-BE49-F238E27FC236}">
                <a16:creationId xmlns:a16="http://schemas.microsoft.com/office/drawing/2014/main" id="{9CBB8DEE-2FB2-19B3-A64F-CDC9521D4DD8}"/>
              </a:ext>
            </a:extLst>
          </p:cNvPr>
          <p:cNvPicPr>
            <a:picLocks noRot="1" noChangeAspect="1"/>
          </p:cNvPicPr>
          <p:nvPr>
            <a:videoFile r:link="rId1"/>
          </p:nvPr>
        </p:nvPicPr>
        <p:blipFill>
          <a:blip r:embed="rId3"/>
          <a:stretch>
            <a:fillRect/>
          </a:stretch>
        </p:blipFill>
        <p:spPr>
          <a:xfrm>
            <a:off x="3175" y="-2116"/>
            <a:ext cx="12187238" cy="6174316"/>
          </a:xfrm>
          <a:prstGeom prst="rect">
            <a:avLst/>
          </a:prstGeom>
        </p:spPr>
      </p:pic>
    </p:spTree>
    <p:extLst>
      <p:ext uri="{BB962C8B-B14F-4D97-AF65-F5344CB8AC3E}">
        <p14:creationId xmlns:p14="http://schemas.microsoft.com/office/powerpoint/2010/main" val="126076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4B078DF-9F13-8EB1-0A6C-7C52DBE93093}"/>
              </a:ext>
            </a:extLst>
          </p:cNvPr>
          <p:cNvSpPr txBox="1">
            <a:spLocks/>
          </p:cNvSpPr>
          <p:nvPr/>
        </p:nvSpPr>
        <p:spPr>
          <a:xfrm>
            <a:off x="933445" y="571401"/>
            <a:ext cx="8247500" cy="3711651"/>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1000"/>
              </a:spcBef>
              <a:buFont typeface="Arial" panose="020B0604020202020204" pitchFamily="34" charset="0"/>
              <a:buNone/>
              <a:defRPr sz="1600" kern="1200" cap="all" spc="300" baseline="0">
                <a:solidFill>
                  <a:schemeClr val="tx1"/>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spc="50" baseline="0">
                <a:solidFill>
                  <a:schemeClr val="tx1"/>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spc="50" baseline="0">
                <a:solidFill>
                  <a:schemeClr val="tx1"/>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spc="5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p>
        </p:txBody>
      </p:sp>
      <p:sp>
        <p:nvSpPr>
          <p:cNvPr id="2" name="TextBox 1"/>
          <p:cNvSpPr txBox="1"/>
          <p:nvPr/>
        </p:nvSpPr>
        <p:spPr>
          <a:xfrm>
            <a:off x="101600" y="73892"/>
            <a:ext cx="11185235" cy="6494085"/>
          </a:xfrm>
          <a:prstGeom prst="rect">
            <a:avLst/>
          </a:prstGeom>
          <a:noFill/>
        </p:spPr>
        <p:txBody>
          <a:bodyPr wrap="square" lIns="91440" tIns="45720" rIns="91440" bIns="45720" rtlCol="0" anchor="t">
            <a:spAutoFit/>
          </a:bodyPr>
          <a:lstStyle/>
          <a:p>
            <a:r>
              <a:rPr lang="en-GB" sz="3200" dirty="0"/>
              <a:t>Ubuntu is a South African word that means we are all connected.  </a:t>
            </a:r>
            <a:endParaRPr lang="en-US"/>
          </a:p>
          <a:p>
            <a:r>
              <a:rPr lang="en-GB" sz="3200" dirty="0"/>
              <a:t>For example, if you treat someone with kindness they are more likely to treat somebody else with kindness and the kindness spreads.</a:t>
            </a:r>
            <a:endParaRPr lang="en-GB"/>
          </a:p>
          <a:p>
            <a:endParaRPr lang="en-GB" sz="3200" dirty="0"/>
          </a:p>
          <a:p>
            <a:r>
              <a:rPr lang="en-GB" sz="3200" dirty="0"/>
              <a:t>‘My Humanity is bound up in your humanity’</a:t>
            </a:r>
          </a:p>
          <a:p>
            <a:endParaRPr lang="en-GB" sz="3200" dirty="0"/>
          </a:p>
          <a:p>
            <a:r>
              <a:rPr lang="en-GB" sz="3200" dirty="0"/>
              <a:t>The Bible says love the lord your God with all your heart … and love your neighbour as yourself.</a:t>
            </a:r>
          </a:p>
          <a:p>
            <a:endParaRPr lang="en-GB" sz="3200" dirty="0"/>
          </a:p>
          <a:p>
            <a:r>
              <a:rPr lang="en-GB" sz="3200" dirty="0"/>
              <a:t>How do we demonstrate Ubuntu (great respect) in our communities?</a:t>
            </a:r>
          </a:p>
        </p:txBody>
      </p:sp>
      <p:pic>
        <p:nvPicPr>
          <p:cNvPr id="3" name="Picture 2"/>
          <p:cNvPicPr>
            <a:picLocks noChangeAspect="1"/>
          </p:cNvPicPr>
          <p:nvPr/>
        </p:nvPicPr>
        <p:blipFill>
          <a:blip r:embed="rId2"/>
          <a:stretch>
            <a:fillRect/>
          </a:stretch>
        </p:blipFill>
        <p:spPr>
          <a:xfrm>
            <a:off x="8636000" y="2249209"/>
            <a:ext cx="3215575" cy="1688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066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E2935B3-43F9-4F49-AEEE-A09015DDF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823C3E9F-031F-4D06-B2D1-FBDE7797AEC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D6B24CB-2D97-4762-B34A-9FE40CECA8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2E85C82-5A92-4169-B806-F7A311C1C6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36DD679-1C6F-4F84-9CA0-27B1ABCFD7D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90EBB60D-86C6-45E0-AB7B-8C952F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6710FE-8C5F-4C9D-AF9E-1A7CDAE4C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8556C1B-E283-4483-ACD0-2808A242AC1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6575218D-6500-488D-AB87-B8B426C1C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59891A-F84B-4F49-B829-12D780F42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A4DD948-16D9-47F3-880E-69BF40A2CF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CED433A-4441-4EF2-A360-2D5C19C7F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5" name="Group 24">
            <a:extLst>
              <a:ext uri="{FF2B5EF4-FFF2-40B4-BE49-F238E27FC236}">
                <a16:creationId xmlns:a16="http://schemas.microsoft.com/office/drawing/2014/main" id="{614A0AA1-C9DD-452F-AF3C-8231C0CD8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a16="http://schemas.microsoft.com/office/drawing/2014/main" id="{081A3F73-01DC-494A-B9CC-582418F95A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4A7316-203B-47F8-B448-E54B106DB1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FB6685-5F8D-4A29-9735-BF4667A59C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Children doing yoga in class">
            <a:extLst>
              <a:ext uri="{FF2B5EF4-FFF2-40B4-BE49-F238E27FC236}">
                <a16:creationId xmlns:a16="http://schemas.microsoft.com/office/drawing/2014/main" id="{B7C253F5-3117-0541-CCEF-4DB48B566A96}"/>
              </a:ext>
            </a:extLst>
          </p:cNvPr>
          <p:cNvPicPr>
            <a:picLocks noChangeAspect="1"/>
          </p:cNvPicPr>
          <p:nvPr/>
        </p:nvPicPr>
        <p:blipFill>
          <a:blip r:embed="rId2"/>
          <a:srcRect t="212" b="212"/>
          <a:stretch/>
        </p:blipFill>
        <p:spPr>
          <a:xfrm>
            <a:off x="103041" y="4672650"/>
            <a:ext cx="3216117" cy="2132596"/>
          </a:xfrm>
          <a:prstGeom prst="ellipse">
            <a:avLst/>
          </a:prstGeom>
          <a:ln>
            <a:noFill/>
          </a:ln>
          <a:effectLst>
            <a:reflection blurRad="6350" stA="50000" endA="300" endPos="55000" dir="5400000" sy="-100000" algn="bl" rotWithShape="0"/>
            <a:softEdge rad="112500"/>
          </a:effectLst>
        </p:spPr>
      </p:pic>
      <p:pic>
        <p:nvPicPr>
          <p:cNvPr id="10" name="Picture 9" descr="A picture containing text&#10;&#10;Description automatically generated">
            <a:extLst>
              <a:ext uri="{FF2B5EF4-FFF2-40B4-BE49-F238E27FC236}">
                <a16:creationId xmlns:a16="http://schemas.microsoft.com/office/drawing/2014/main" id="{D7A004C3-0BDA-D885-FC08-EDDD66331AA0}"/>
              </a:ext>
            </a:extLst>
          </p:cNvPr>
          <p:cNvPicPr>
            <a:picLocks noChangeAspect="1"/>
          </p:cNvPicPr>
          <p:nvPr/>
        </p:nvPicPr>
        <p:blipFill>
          <a:blip r:embed="rId3"/>
          <a:stretch>
            <a:fillRect/>
          </a:stretch>
        </p:blipFill>
        <p:spPr>
          <a:xfrm>
            <a:off x="9301287" y="3999955"/>
            <a:ext cx="3616272" cy="3616272"/>
          </a:xfrm>
          <a:prstGeom prst="rect">
            <a:avLst/>
          </a:prstGeom>
        </p:spPr>
      </p:pic>
      <p:sp>
        <p:nvSpPr>
          <p:cNvPr id="2" name="TextBox 1"/>
          <p:cNvSpPr txBox="1"/>
          <p:nvPr/>
        </p:nvSpPr>
        <p:spPr>
          <a:xfrm>
            <a:off x="1094400" y="735291"/>
            <a:ext cx="10896495" cy="4154984"/>
          </a:xfrm>
          <a:prstGeom prst="rect">
            <a:avLst/>
          </a:prstGeom>
          <a:noFill/>
        </p:spPr>
        <p:txBody>
          <a:bodyPr wrap="square" rtlCol="0">
            <a:spAutoFit/>
          </a:bodyPr>
          <a:lstStyle/>
          <a:p>
            <a:r>
              <a:rPr lang="en-GB" sz="2400" dirty="0"/>
              <a:t>LET US PRAY</a:t>
            </a:r>
          </a:p>
          <a:p>
            <a:endParaRPr lang="en-GB" sz="2400" dirty="0"/>
          </a:p>
          <a:p>
            <a:r>
              <a:rPr lang="en-GB" sz="2400" dirty="0"/>
              <a:t>Teach us Lord, to heal and not to injure;</a:t>
            </a:r>
          </a:p>
          <a:p>
            <a:r>
              <a:rPr lang="en-GB" sz="2400" dirty="0"/>
              <a:t>to cherish people and not to harm them.</a:t>
            </a:r>
          </a:p>
          <a:p>
            <a:r>
              <a:rPr lang="en-GB" sz="2400" dirty="0"/>
              <a:t>Nurture within us the gifts you have planted</a:t>
            </a:r>
          </a:p>
          <a:p>
            <a:r>
              <a:rPr lang="en-GB" sz="2400" dirty="0"/>
              <a:t>so that we might be the people</a:t>
            </a:r>
          </a:p>
          <a:p>
            <a:r>
              <a:rPr lang="en-GB" sz="2400" dirty="0"/>
              <a:t>you are calling us to become.</a:t>
            </a:r>
          </a:p>
          <a:p>
            <a:r>
              <a:rPr lang="en-GB" sz="2400" dirty="0"/>
              <a:t>In Jesus' name.</a:t>
            </a:r>
          </a:p>
          <a:p>
            <a:r>
              <a:rPr lang="en-GB" sz="2400" dirty="0"/>
              <a:t>Amen</a:t>
            </a:r>
          </a:p>
          <a:p>
            <a:r>
              <a:rPr lang="en-GB" sz="2400" i="1" dirty="0"/>
              <a:t>Prayer of St </a:t>
            </a:r>
            <a:r>
              <a:rPr lang="en-GB" sz="2400" i="1" dirty="0" err="1"/>
              <a:t>Teilo</a:t>
            </a:r>
            <a:r>
              <a:rPr lang="en-GB" sz="2400" i="1" dirty="0"/>
              <a:t> by Fr Gareth Rayner William (adapted)</a:t>
            </a:r>
            <a:endParaRPr lang="en-GB" sz="2400" dirty="0"/>
          </a:p>
          <a:p>
            <a:endParaRPr lang="en-GB" sz="2400" dirty="0"/>
          </a:p>
        </p:txBody>
      </p:sp>
    </p:spTree>
    <p:extLst>
      <p:ext uri="{BB962C8B-B14F-4D97-AF65-F5344CB8AC3E}">
        <p14:creationId xmlns:p14="http://schemas.microsoft.com/office/powerpoint/2010/main" val="3573903513"/>
      </p:ext>
    </p:extLst>
  </p:cSld>
  <p:clrMapOvr>
    <a:masterClrMapping/>
  </p:clrMapOvr>
</p:sld>
</file>

<file path=ppt/theme/theme1.xml><?xml version="1.0" encoding="utf-8"?>
<a:theme xmlns:a="http://schemas.openxmlformats.org/drawingml/2006/main" name="GlowVTI">
  <a:themeElements>
    <a:clrScheme name="AnalogousFromRegularSeedLeftStep">
      <a:dk1>
        <a:srgbClr val="000000"/>
      </a:dk1>
      <a:lt1>
        <a:srgbClr val="FFFFFF"/>
      </a:lt1>
      <a:dk2>
        <a:srgbClr val="301B2D"/>
      </a:dk2>
      <a:lt2>
        <a:srgbClr val="F0F2F3"/>
      </a:lt2>
      <a:accent1>
        <a:srgbClr val="E78129"/>
      </a:accent1>
      <a:accent2>
        <a:srgbClr val="D52117"/>
      </a:accent2>
      <a:accent3>
        <a:srgbClr val="E7296F"/>
      </a:accent3>
      <a:accent4>
        <a:srgbClr val="D517AC"/>
      </a:accent4>
      <a:accent5>
        <a:srgbClr val="C129E7"/>
      </a:accent5>
      <a:accent6>
        <a:srgbClr val="621BD6"/>
      </a:accent6>
      <a:hlink>
        <a:srgbClr val="3F83BF"/>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10927</TotalTime>
  <Words>348</Words>
  <Application>Microsoft Office PowerPoint</Application>
  <PresentationFormat>Widescreen</PresentationFormat>
  <Paragraphs>42</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GlowVTI</vt:lpstr>
      <vt:lpstr>Lift Others Up:</vt:lpstr>
      <vt:lpstr>If you think the following statements are true put your hands on your head.  If you think they are false put your hands in the air.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Springtime</dc:title>
  <dc:creator>Rosemary Hill</dc:creator>
  <cp:lastModifiedBy>Rosemary Hill</cp:lastModifiedBy>
  <cp:revision>198</cp:revision>
  <dcterms:created xsi:type="dcterms:W3CDTF">2023-04-17T15:17:30Z</dcterms:created>
  <dcterms:modified xsi:type="dcterms:W3CDTF">2023-11-09T15:32:18Z</dcterms:modified>
</cp:coreProperties>
</file>