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</p:sldIdLst>
  <p:sldSz cx="18288000" cy="10287000"/>
  <p:notesSz cx="6858000" cy="9144000"/>
  <p:embeddedFontLst>
    <p:embeddedFont>
      <p:font typeface="Arimo" panose="020B0604020202020204" pitchFamily="34" charset="0"/>
      <p:regular r:id="rId9"/>
    </p:embeddedFont>
    <p:embeddedFont>
      <p:font typeface="Arimo Bold" panose="020B0704020202020204" pitchFamily="34" charset="0"/>
      <p:regular r:id="rId10"/>
    </p:embeddedFont>
    <p:embeddedFont>
      <p:font typeface="Arimo Bold Italics" panose="020B0704020202090204" pitchFamily="34" charset="0"/>
      <p:regular r:id="rId11"/>
    </p:embeddedFont>
    <p:embeddedFont>
      <p:font typeface="Arimo Italics" panose="020B0604020202090204" pitchFamily="34" charset="0"/>
      <p:regular r:id="rId12"/>
    </p:embeddedFont>
    <p:embeddedFont>
      <p:font typeface="Londrina Shadow" pitchFamily="2" charset="77"/>
      <p:regular r:id="rId13"/>
    </p:embeddedFont>
    <p:embeddedFont>
      <p:font typeface="Londrina Solid Black" pitchFamily="2" charset="77"/>
      <p:regular r:id="rId14"/>
    </p:embeddedFont>
    <p:embeddedFont>
      <p:font typeface="Montserrat Classic" pitchFamily="2" charset="77"/>
      <p:regular r:id="rId15"/>
    </p:embeddedFont>
    <p:embeddedFont>
      <p:font typeface="Montserrat Classic Bold" pitchFamily="2" charset="77"/>
      <p:regular r:id="rId16"/>
    </p:embeddedFont>
    <p:embeddedFont>
      <p:font typeface="Open Sans" panose="020B0606030504020204" pitchFamily="34" charset="0"/>
      <p:regular r:id="rId17"/>
    </p:embeddedFont>
    <p:embeddedFont>
      <p:font typeface="Open Sans Bold" panose="020B0806030504020204" pitchFamily="34" charset="0"/>
      <p:regular r:id="rId18"/>
    </p:embeddedFont>
    <p:embeddedFont>
      <p:font typeface="Open Sans Bold Italics" panose="020B0806030504020204" pitchFamily="34" charset="0"/>
      <p:regular r:id="rId19"/>
    </p:embeddedFont>
    <p:embeddedFont>
      <p:font typeface="Open Sans Italics" panose="020B0606030504020204" pitchFamily="34" charset="0"/>
      <p:regular r:id="rId20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4" d="100"/>
          <a:sy n="74" d="100"/>
        </p:scale>
        <p:origin x="-1092" y="-9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5.fntdata"/><Relationship Id="rId18" Type="http://schemas.openxmlformats.org/officeDocument/2006/relationships/font" Target="fonts/font10.fntdata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font" Target="fonts/font4.fntdata"/><Relationship Id="rId17" Type="http://schemas.openxmlformats.org/officeDocument/2006/relationships/font" Target="fonts/font9.fntdata"/><Relationship Id="rId2" Type="http://schemas.openxmlformats.org/officeDocument/2006/relationships/slide" Target="slides/slide1.xml"/><Relationship Id="rId16" Type="http://schemas.openxmlformats.org/officeDocument/2006/relationships/font" Target="fonts/font8.fntdata"/><Relationship Id="rId20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3.fntdata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font" Target="fonts/font7.fntdata"/><Relationship Id="rId23" Type="http://schemas.openxmlformats.org/officeDocument/2006/relationships/theme" Target="theme/theme1.xml"/><Relationship Id="rId10" Type="http://schemas.openxmlformats.org/officeDocument/2006/relationships/font" Target="fonts/font2.fntdata"/><Relationship Id="rId19" Type="http://schemas.openxmlformats.org/officeDocument/2006/relationships/font" Target="fonts/font11.fntdata"/><Relationship Id="rId4" Type="http://schemas.openxmlformats.org/officeDocument/2006/relationships/slide" Target="slides/slide3.xml"/><Relationship Id="rId9" Type="http://schemas.openxmlformats.org/officeDocument/2006/relationships/font" Target="fonts/font1.fntdata"/><Relationship Id="rId14" Type="http://schemas.openxmlformats.org/officeDocument/2006/relationships/font" Target="fonts/font6.fntdata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6/6/22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6/6/22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svg"/><Relationship Id="rId3" Type="http://schemas.openxmlformats.org/officeDocument/2006/relationships/image" Target="../media/image8.sv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png"/><Relationship Id="rId5" Type="http://schemas.openxmlformats.org/officeDocument/2006/relationships/image" Target="../media/image10.svg"/><Relationship Id="rId4" Type="http://schemas.openxmlformats.org/officeDocument/2006/relationships/image" Target="../media/image9.png"/><Relationship Id="rId9" Type="http://schemas.openxmlformats.org/officeDocument/2006/relationships/image" Target="../media/image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8">
            <a:extLst>
              <a:ext uri="{FF2B5EF4-FFF2-40B4-BE49-F238E27FC236}">
                <a16:creationId xmlns:a16="http://schemas.microsoft.com/office/drawing/2014/main" id="{EBA2C6AD-7641-7855-3F30-52569F350DB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AE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2">
            <a:extLst>
              <a:ext uri="{FF2B5EF4-FFF2-40B4-BE49-F238E27FC236}">
                <a16:creationId xmlns:a16="http://schemas.microsoft.com/office/drawing/2014/main" id="{1EEC2CC1-FDCC-7C7E-4F37-95C1EAF09D3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99" y="315515"/>
            <a:ext cx="17166167" cy="9655969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AE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89" b="8955"/>
          <a:stretch>
            <a:fillRect/>
          </a:stretch>
        </p:blipFill>
        <p:spPr>
          <a:xfrm>
            <a:off x="0" y="-214174"/>
            <a:ext cx="18754279" cy="924649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792729"/>
            <a:ext cx="15750678" cy="40100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07"/>
              </a:lnSpc>
            </a:pPr>
            <a:r>
              <a:rPr lang="en-US" sz="4173" spc="388">
                <a:solidFill>
                  <a:srgbClr val="FFFFFF"/>
                </a:solidFill>
                <a:latin typeface="Arimo"/>
              </a:rPr>
              <a:t>How did you feel when you came to school this morning? </a:t>
            </a:r>
          </a:p>
          <a:p>
            <a:pPr algn="just">
              <a:lnSpc>
                <a:spcPts val="4507"/>
              </a:lnSpc>
            </a:pPr>
            <a:endParaRPr lang="en-US" sz="4173" spc="388">
              <a:solidFill>
                <a:srgbClr val="FFFFFF"/>
              </a:solidFill>
              <a:latin typeface="Arimo"/>
            </a:endParaRPr>
          </a:p>
          <a:p>
            <a:pPr algn="just">
              <a:lnSpc>
                <a:spcPts val="4507"/>
              </a:lnSpc>
            </a:pPr>
            <a:r>
              <a:rPr lang="en-US" sz="4173" spc="388">
                <a:solidFill>
                  <a:srgbClr val="FFFFFF"/>
                </a:solidFill>
                <a:latin typeface="Arimo"/>
              </a:rPr>
              <a:t>What made you feel that way? </a:t>
            </a:r>
          </a:p>
          <a:p>
            <a:pPr algn="just">
              <a:lnSpc>
                <a:spcPts val="4507"/>
              </a:lnSpc>
            </a:pPr>
            <a:endParaRPr lang="en-US" sz="4173" spc="388">
              <a:solidFill>
                <a:srgbClr val="FFFFFF"/>
              </a:solidFill>
              <a:latin typeface="Arimo"/>
            </a:endParaRPr>
          </a:p>
          <a:p>
            <a:pPr algn="just">
              <a:lnSpc>
                <a:spcPts val="4507"/>
              </a:lnSpc>
            </a:pPr>
            <a:endParaRPr lang="en-US" sz="4173" spc="388">
              <a:solidFill>
                <a:srgbClr val="FFFFFF"/>
              </a:solidFill>
              <a:latin typeface="Arimo"/>
            </a:endParaRPr>
          </a:p>
          <a:p>
            <a:pPr algn="just">
              <a:lnSpc>
                <a:spcPts val="4507"/>
              </a:lnSpc>
            </a:pPr>
            <a:r>
              <a:rPr lang="en-US" sz="4173" spc="388">
                <a:solidFill>
                  <a:srgbClr val="FFFFFF"/>
                </a:solidFill>
                <a:latin typeface="Arimo"/>
              </a:rPr>
              <a:t>How can you share your feelings?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18637" y="8984698"/>
            <a:ext cx="2379120" cy="102141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34"/>
              </a:lnSpc>
            </a:pPr>
            <a:r>
              <a:rPr lang="en-US" sz="1953">
                <a:solidFill>
                  <a:srgbClr val="FFFFFF"/>
                </a:solidFill>
                <a:latin typeface="Open Sans Bold"/>
              </a:rPr>
              <a:t>Nursery, Reception</a:t>
            </a:r>
          </a:p>
          <a:p>
            <a:pPr algn="ctr">
              <a:lnSpc>
                <a:spcPts val="2734"/>
              </a:lnSpc>
            </a:pPr>
            <a:r>
              <a:rPr lang="en-US" sz="1953">
                <a:solidFill>
                  <a:srgbClr val="FFFFFF"/>
                </a:solidFill>
                <a:latin typeface="Open Sans Bold"/>
              </a:rPr>
              <a:t>&amp;,</a:t>
            </a:r>
          </a:p>
          <a:p>
            <a:pPr algn="ctr">
              <a:lnSpc>
                <a:spcPts val="2734"/>
              </a:lnSpc>
            </a:pPr>
            <a:r>
              <a:rPr lang="en-US" sz="1953">
                <a:solidFill>
                  <a:srgbClr val="FFFFFF"/>
                </a:solidFill>
                <a:latin typeface="Open Sans Bold"/>
              </a:rPr>
              <a:t> Key Stage 1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941545" y="8371693"/>
            <a:ext cx="1222848" cy="1745696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AE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t="17089" b="8955"/>
          <a:stretch>
            <a:fillRect/>
          </a:stretch>
        </p:blipFill>
        <p:spPr>
          <a:xfrm>
            <a:off x="0" y="-214174"/>
            <a:ext cx="18754279" cy="9246497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028700" y="792729"/>
            <a:ext cx="15750678" cy="51429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just">
              <a:lnSpc>
                <a:spcPts val="4507"/>
              </a:lnSpc>
            </a:pPr>
            <a:r>
              <a:rPr lang="en-US" sz="4173" spc="388">
                <a:solidFill>
                  <a:srgbClr val="FFFFFF"/>
                </a:solidFill>
                <a:latin typeface="Arimo"/>
              </a:rPr>
              <a:t>Can you think of the different moods or feelings that you might have when you come to school? </a:t>
            </a:r>
          </a:p>
          <a:p>
            <a:pPr algn="just">
              <a:lnSpc>
                <a:spcPts val="4507"/>
              </a:lnSpc>
            </a:pPr>
            <a:endParaRPr lang="en-US" sz="4173" spc="388">
              <a:solidFill>
                <a:srgbClr val="FFFFFF"/>
              </a:solidFill>
              <a:latin typeface="Arimo"/>
            </a:endParaRPr>
          </a:p>
          <a:p>
            <a:pPr algn="just">
              <a:lnSpc>
                <a:spcPts val="4507"/>
              </a:lnSpc>
            </a:pPr>
            <a:r>
              <a:rPr lang="en-US" sz="4173" spc="388">
                <a:solidFill>
                  <a:srgbClr val="FFFFFF"/>
                </a:solidFill>
                <a:latin typeface="Arimo"/>
              </a:rPr>
              <a:t>What might cause those moods or feelings?</a:t>
            </a:r>
          </a:p>
          <a:p>
            <a:pPr algn="just">
              <a:lnSpc>
                <a:spcPts val="4507"/>
              </a:lnSpc>
            </a:pPr>
            <a:endParaRPr lang="en-US" sz="4173" spc="388">
              <a:solidFill>
                <a:srgbClr val="FFFFFF"/>
              </a:solidFill>
              <a:latin typeface="Arimo"/>
            </a:endParaRPr>
          </a:p>
          <a:p>
            <a:pPr algn="just">
              <a:lnSpc>
                <a:spcPts val="4507"/>
              </a:lnSpc>
            </a:pPr>
            <a:endParaRPr lang="en-US" sz="4173" spc="388">
              <a:solidFill>
                <a:srgbClr val="FFFFFF"/>
              </a:solidFill>
              <a:latin typeface="Arimo"/>
            </a:endParaRPr>
          </a:p>
          <a:p>
            <a:pPr algn="just">
              <a:lnSpc>
                <a:spcPts val="4507"/>
              </a:lnSpc>
            </a:pPr>
            <a:r>
              <a:rPr lang="en-US" sz="4173" spc="388">
                <a:solidFill>
                  <a:srgbClr val="FFFFFF"/>
                </a:solidFill>
                <a:latin typeface="Arimo"/>
              </a:rPr>
              <a:t>Can you think of some of the ways that you can help yourself deal with those feelings (Good or not so good) or share those feelings?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924770" y="9408002"/>
            <a:ext cx="1803946" cy="39624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359"/>
              </a:lnSpc>
            </a:pPr>
            <a:r>
              <a:rPr lang="en-US" sz="2400">
                <a:solidFill>
                  <a:srgbClr val="FFFFFF"/>
                </a:solidFill>
                <a:latin typeface="Open Sans Bold"/>
              </a:rPr>
              <a:t>Key Stage 2 </a:t>
            </a:r>
          </a:p>
        </p:txBody>
      </p:sp>
      <p:pic>
        <p:nvPicPr>
          <p:cNvPr id="5" name="Picture 5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909497" y="8159475"/>
            <a:ext cx="1222848" cy="1745696"/>
          </a:xfrm>
          <a:prstGeom prst="rect">
            <a:avLst/>
          </a:prstGeom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7220" t="27899" r="7220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2063158" y="1028700"/>
            <a:ext cx="10497628" cy="5429726"/>
            <a:chOff x="0" y="0"/>
            <a:chExt cx="13996838" cy="7239634"/>
          </a:xfrm>
        </p:grpSpPr>
        <p:sp>
          <p:nvSpPr>
            <p:cNvPr id="4" name="TextBox 4"/>
            <p:cNvSpPr txBox="1"/>
            <p:nvPr/>
          </p:nvSpPr>
          <p:spPr>
            <a:xfrm>
              <a:off x="0" y="457200"/>
              <a:ext cx="13996838" cy="562521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10250"/>
                </a:lnSpc>
              </a:pPr>
              <a:r>
                <a:rPr lang="en-US" sz="12975">
                  <a:solidFill>
                    <a:srgbClr val="FFFFFF"/>
                  </a:solidFill>
                  <a:latin typeface="Arimo"/>
                </a:rPr>
                <a:t>Love is Patient, Love is Kind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367978" y="6819264"/>
              <a:ext cx="13260882" cy="42037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2790"/>
                </a:lnSpc>
              </a:pPr>
              <a:r>
                <a:rPr lang="en-US" sz="1800" spc="309">
                  <a:solidFill>
                    <a:srgbClr val="CFD8DC"/>
                  </a:solidFill>
                  <a:latin typeface="Montserrat Classic"/>
                </a:rPr>
                <a:t>1 CORINTHIANS 13.4</a:t>
              </a:r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16803268" y="155852"/>
            <a:ext cx="1222848" cy="1745696"/>
          </a:xfrm>
          <a:prstGeom prst="rect">
            <a:avLst/>
          </a:prstGeom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 l="6749" t="7235" r="1650" b="15356"/>
          <a:stretch>
            <a:fillRect/>
          </a:stretch>
        </p:blipFill>
        <p:spPr>
          <a:xfrm>
            <a:off x="0" y="0"/>
            <a:ext cx="18288000" cy="1028700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6324439" y="2334292"/>
            <a:ext cx="10497628" cy="280920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0250"/>
              </a:lnSpc>
            </a:pPr>
            <a:r>
              <a:rPr lang="en-US" sz="12975">
                <a:solidFill>
                  <a:srgbClr val="FFFFFF"/>
                </a:solidFill>
                <a:latin typeface="Arimo"/>
              </a:rPr>
              <a:t>Time for Reflection</a:t>
            </a:r>
          </a:p>
        </p:txBody>
      </p:sp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 t="2175" b="2175"/>
          <a:stretch>
            <a:fillRect/>
          </a:stretch>
        </p:blipFill>
        <p:spPr>
          <a:xfrm>
            <a:off x="172899" y="131396"/>
            <a:ext cx="1278485" cy="1745696"/>
          </a:xfrm>
          <a:prstGeom prst="rect">
            <a:avLst/>
          </a:prstGeom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9AE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227407" y="8015832"/>
            <a:ext cx="6076702" cy="1397868"/>
            <a:chOff x="0" y="0"/>
            <a:chExt cx="8102269" cy="1863824"/>
          </a:xfrm>
        </p:grpSpPr>
        <p:pic>
          <p:nvPicPr>
            <p:cNvPr id="3" name="Picture 3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>
              <a:off x="0" y="0"/>
              <a:ext cx="1863824" cy="1863824"/>
            </a:xfrm>
            <a:prstGeom prst="rect">
              <a:avLst/>
            </a:prstGeom>
          </p:spPr>
        </p:pic>
        <p:pic>
          <p:nvPicPr>
            <p:cNvPr id="4" name="Picture 4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2105124" y="24727"/>
              <a:ext cx="1839097" cy="1839097"/>
            </a:xfrm>
            <a:prstGeom prst="rect">
              <a:avLst/>
            </a:prstGeom>
          </p:spPr>
        </p:pic>
        <p:pic>
          <p:nvPicPr>
            <p:cNvPr id="5" name="Picture 5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>
            <a:xfrm>
              <a:off x="6263172" y="24727"/>
              <a:ext cx="1839097" cy="1839097"/>
            </a:xfrm>
            <a:prstGeom prst="rect">
              <a:avLst/>
            </a:prstGeom>
          </p:spPr>
        </p:pic>
        <p:pic>
          <p:nvPicPr>
            <p:cNvPr id="6" name="Picture 6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8"/>
                </a:ext>
              </a:extLst>
            </a:blip>
            <a:srcRect/>
            <a:stretch>
              <a:fillRect/>
            </a:stretch>
          </p:blipFill>
          <p:spPr>
            <a:xfrm>
              <a:off x="4185521" y="24727"/>
              <a:ext cx="1839097" cy="1839097"/>
            </a:xfrm>
            <a:prstGeom prst="rect">
              <a:avLst/>
            </a:prstGeom>
          </p:spPr>
        </p:pic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9"/>
          <a:srcRect t="1255" b="1255"/>
          <a:stretch>
            <a:fillRect/>
          </a:stretch>
        </p:blipFill>
        <p:spPr>
          <a:xfrm>
            <a:off x="6920016" y="417034"/>
            <a:ext cx="5141440" cy="7155485"/>
          </a:xfrm>
          <a:prstGeom prst="rect">
            <a:avLst/>
          </a:prstGeom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Custom</PresentationFormat>
  <Paragraphs>0</Paragraphs>
  <Slides>7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</vt:i4>
      </vt:variant>
    </vt:vector>
  </HeadingPairs>
  <TitlesOfParts>
    <vt:vector size="8" baseType="lpstr"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SofW: How are you feeling?</dc:title>
  <cp:lastModifiedBy>Rosemary Hill</cp:lastModifiedBy>
  <cp:revision>2</cp:revision>
  <dcterms:created xsi:type="dcterms:W3CDTF">2006-08-16T00:00:00Z</dcterms:created>
  <dcterms:modified xsi:type="dcterms:W3CDTF">2022-06-06T10:58:05Z</dcterms:modified>
  <dc:identifier>DAFC0pvna2Q</dc:identifier>
</cp:coreProperties>
</file>